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440" r:id="rId1"/>
  </p:sldMasterIdLst>
  <p:notesMasterIdLst>
    <p:notesMasterId r:id="rId67"/>
  </p:notesMasterIdLst>
  <p:sldIdLst>
    <p:sldId id="256" r:id="rId2"/>
    <p:sldId id="257" r:id="rId3"/>
    <p:sldId id="258" r:id="rId4"/>
    <p:sldId id="259" r:id="rId5"/>
    <p:sldId id="260" r:id="rId6"/>
    <p:sldId id="261" r:id="rId7"/>
    <p:sldId id="262" r:id="rId8"/>
    <p:sldId id="263" r:id="rId9"/>
    <p:sldId id="264" r:id="rId10"/>
    <p:sldId id="269" r:id="rId11"/>
    <p:sldId id="270" r:id="rId12"/>
    <p:sldId id="271" r:id="rId13"/>
    <p:sldId id="272" r:id="rId14"/>
    <p:sldId id="265" r:id="rId15"/>
    <p:sldId id="266" r:id="rId16"/>
    <p:sldId id="267" r:id="rId17"/>
    <p:sldId id="268" r:id="rId18"/>
    <p:sldId id="273" r:id="rId19"/>
    <p:sldId id="274" r:id="rId20"/>
    <p:sldId id="277" r:id="rId21"/>
    <p:sldId id="275" r:id="rId22"/>
    <p:sldId id="276" r:id="rId23"/>
    <p:sldId id="286" r:id="rId24"/>
    <p:sldId id="278" r:id="rId25"/>
    <p:sldId id="279" r:id="rId26"/>
    <p:sldId id="280" r:id="rId27"/>
    <p:sldId id="281" r:id="rId28"/>
    <p:sldId id="282" r:id="rId29"/>
    <p:sldId id="288" r:id="rId30"/>
    <p:sldId id="283" r:id="rId31"/>
    <p:sldId id="284" r:id="rId32"/>
    <p:sldId id="285" r:id="rId33"/>
    <p:sldId id="287"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69" d="100"/>
          <a:sy n="69" d="100"/>
        </p:scale>
        <p:origin x="-142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5C535A-83C1-458F-A292-7740FAEED347}" type="datetimeFigureOut">
              <a:rPr lang="ru-RU" smtClean="0"/>
              <a:t>29.09.2019</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5E8B5B-DD7A-4DB8-926C-24AC9DB6ACD6}" type="slidenum">
              <a:rPr lang="ru-RU" smtClean="0"/>
              <a:t>‹#›</a:t>
            </a:fld>
            <a:endParaRPr lang="ru-RU" dirty="0"/>
          </a:p>
        </p:txBody>
      </p:sp>
    </p:spTree>
    <p:extLst>
      <p:ext uri="{BB962C8B-B14F-4D97-AF65-F5344CB8AC3E}">
        <p14:creationId xmlns:p14="http://schemas.microsoft.com/office/powerpoint/2010/main" val="2299184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ru-RU" smtClean="0"/>
              <a:t>Образец заголовка</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ADBF9B28-63BC-4973-9108-1D3139D51172}" type="datetime1">
              <a:rPr lang="ru-RU" smtClean="0"/>
              <a:t>29.09.2019</a:t>
            </a:fld>
            <a:endParaRPr lang="ru-RU" dirty="0"/>
          </a:p>
        </p:txBody>
      </p:sp>
      <p:sp>
        <p:nvSpPr>
          <p:cNvPr id="5" name="Footer Placeholder 4"/>
          <p:cNvSpPr>
            <a:spLocks noGrp="1"/>
          </p:cNvSpPr>
          <p:nvPr>
            <p:ph type="ftr" sz="quarter" idx="11"/>
          </p:nvPr>
        </p:nvSpPr>
        <p:spPr>
          <a:xfrm>
            <a:off x="1174044" y="5357592"/>
            <a:ext cx="5034845" cy="365125"/>
          </a:xfrm>
        </p:spPr>
        <p:txBody>
          <a:bodyPr/>
          <a:lstStyle/>
          <a:p>
            <a:endParaRPr lang="ru-RU"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B19B0651-EE4F-4900-A07F-96A6BFA9D0F0}"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DDE189B-8DB5-43AC-83FF-7D098732B4E0}" type="datetime1">
              <a:rPr lang="ru-RU" smtClean="0"/>
              <a:t>29.09.2019</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A0A5D23-35D8-4465-9846-3B534BFCD9E3}" type="datetime1">
              <a:rPr lang="ru-RU" smtClean="0"/>
              <a:t>29.09.2019</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64CB052-34F0-41F3-BC28-35BB4CE36A97}" type="datetime1">
              <a:rPr lang="ru-RU" smtClean="0"/>
              <a:t>29.09.2019</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704AB27-7D14-45DC-B401-351B739857D4}" type="datetime1">
              <a:rPr lang="ru-RU" smtClean="0"/>
              <a:t>29.09.2019</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CB7A2F19-C370-49AC-B544-4AF162B93EF8}" type="datetime1">
              <a:rPr lang="ru-RU" smtClean="0"/>
              <a:t>29.09.2019</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9" name="Content Placeholder 8"/>
          <p:cNvSpPr>
            <a:spLocks noGrp="1"/>
          </p:cNvSpPr>
          <p:nvPr>
            <p:ph sz="quarter" idx="13"/>
          </p:nvPr>
        </p:nvSpPr>
        <p:spPr>
          <a:xfrm>
            <a:off x="1298448" y="2121407"/>
            <a:ext cx="3200400" cy="360273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3B940F09-53EA-41AE-B7AE-ADE19D7D7478}" type="datetime1">
              <a:rPr lang="ru-RU" smtClean="0"/>
              <a:t>29.09.2019</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dirty="0"/>
          </a:p>
        </p:txBody>
      </p:sp>
      <p:sp>
        <p:nvSpPr>
          <p:cNvPr id="11" name="Content Placeholder 10"/>
          <p:cNvSpPr>
            <a:spLocks noGrp="1"/>
          </p:cNvSpPr>
          <p:nvPr>
            <p:ph sz="quarter" idx="13"/>
          </p:nvPr>
        </p:nvSpPr>
        <p:spPr>
          <a:xfrm>
            <a:off x="1298448" y="2944368"/>
            <a:ext cx="3227832" cy="2779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63B20896-96D9-4735-8E73-5DCB0BB2468E}" type="datetime1">
              <a:rPr lang="ru-RU" smtClean="0"/>
              <a:t>29.09.2019</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C267B4-2731-44A0-996E-1245F5093331}" type="datetime1">
              <a:rPr lang="ru-RU" smtClean="0"/>
              <a:t>29.09.2019</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ru-RU" smtClean="0"/>
              <a:t>Образец заголовка</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60000">
            <a:off x="6341698" y="5885672"/>
            <a:ext cx="1213821" cy="365125"/>
          </a:xfrm>
        </p:spPr>
        <p:txBody>
          <a:bodyPr/>
          <a:lstStyle/>
          <a:p>
            <a:fld id="{575EC7C9-7A5B-40FA-BEA1-740A1A26BB2D}" type="datetime1">
              <a:rPr lang="ru-RU" smtClean="0"/>
              <a:t>29.09.2019</a:t>
            </a:fld>
            <a:endParaRPr lang="ru-RU" dirty="0"/>
          </a:p>
        </p:txBody>
      </p:sp>
      <p:sp>
        <p:nvSpPr>
          <p:cNvPr id="6" name="Footer Placeholder 5"/>
          <p:cNvSpPr>
            <a:spLocks noGrp="1"/>
          </p:cNvSpPr>
          <p:nvPr>
            <p:ph type="ftr" sz="quarter" idx="11"/>
          </p:nvPr>
        </p:nvSpPr>
        <p:spPr>
          <a:xfrm rot="-60000">
            <a:off x="914554" y="5829261"/>
            <a:ext cx="3522607" cy="365125"/>
          </a:xfrm>
        </p:spPr>
        <p:txBody>
          <a:bodyPr/>
          <a:lstStyle/>
          <a:p>
            <a:endParaRPr lang="ru-RU" dirty="0"/>
          </a:p>
        </p:txBody>
      </p:sp>
      <p:sp>
        <p:nvSpPr>
          <p:cNvPr id="7" name="Slide Number Placeholder 6"/>
          <p:cNvSpPr>
            <a:spLocks noGrp="1"/>
          </p:cNvSpPr>
          <p:nvPr>
            <p:ph type="sldNum" sz="quarter" idx="12"/>
          </p:nvPr>
        </p:nvSpPr>
        <p:spPr>
          <a:xfrm rot="60000">
            <a:off x="7557313" y="5896961"/>
            <a:ext cx="554023" cy="365125"/>
          </a:xfrm>
        </p:spPr>
        <p:txBody>
          <a:bodyPr/>
          <a:lstStyle/>
          <a:p>
            <a:fld id="{B19B0651-EE4F-4900-A07F-96A6BFA9D0F0}"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60000">
            <a:off x="6345936" y="5888737"/>
            <a:ext cx="1213821" cy="365125"/>
          </a:xfrm>
        </p:spPr>
        <p:txBody>
          <a:bodyPr/>
          <a:lstStyle/>
          <a:p>
            <a:fld id="{364BE984-85F3-4A4A-9D54-CE10FEFDDC11}" type="datetime1">
              <a:rPr lang="ru-RU" smtClean="0"/>
              <a:t>29.09.2019</a:t>
            </a:fld>
            <a:endParaRPr lang="ru-RU" dirty="0"/>
          </a:p>
        </p:txBody>
      </p:sp>
      <p:sp>
        <p:nvSpPr>
          <p:cNvPr id="6" name="Footer Placeholder 5"/>
          <p:cNvSpPr>
            <a:spLocks noGrp="1"/>
          </p:cNvSpPr>
          <p:nvPr>
            <p:ph type="ftr" sz="quarter" idx="11"/>
          </p:nvPr>
        </p:nvSpPr>
        <p:spPr>
          <a:xfrm rot="-60000">
            <a:off x="914569" y="5831037"/>
            <a:ext cx="3319043" cy="365125"/>
          </a:xfrm>
        </p:spPr>
        <p:txBody>
          <a:bodyPr/>
          <a:lstStyle/>
          <a:p>
            <a:endParaRPr lang="ru-RU" dirty="0"/>
          </a:p>
        </p:txBody>
      </p:sp>
      <p:sp>
        <p:nvSpPr>
          <p:cNvPr id="7" name="Slide Number Placeholder 6"/>
          <p:cNvSpPr>
            <a:spLocks noGrp="1"/>
          </p:cNvSpPr>
          <p:nvPr>
            <p:ph type="sldNum" sz="quarter" idx="12"/>
          </p:nvPr>
        </p:nvSpPr>
        <p:spPr>
          <a:xfrm rot="60000">
            <a:off x="7562089" y="5900026"/>
            <a:ext cx="554023" cy="365125"/>
          </a:xfrm>
        </p:spPr>
        <p:txBody>
          <a:bodyPr/>
          <a:lstStyle/>
          <a:p>
            <a:fld id="{B19B0651-EE4F-4900-A07F-96A6BFA9D0F0}" type="slidenum">
              <a:rPr lang="ru-RU" smtClean="0"/>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2FF2E5A3-E0C5-4F36-9382-4418C32FE6A6}" type="datetime1">
              <a:rPr lang="ru-RU" smtClean="0"/>
              <a:t>29.09.2019</a:t>
            </a:fld>
            <a:endParaRPr lang="ru-RU"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ru-RU"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B19B0651-EE4F-4900-A07F-96A6BFA9D0F0}"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4441" r:id="rId1"/>
    <p:sldLayoutId id="2147484442" r:id="rId2"/>
    <p:sldLayoutId id="2147484443" r:id="rId3"/>
    <p:sldLayoutId id="2147484444" r:id="rId4"/>
    <p:sldLayoutId id="2147484445" r:id="rId5"/>
    <p:sldLayoutId id="2147484446" r:id="rId6"/>
    <p:sldLayoutId id="2147484447" r:id="rId7"/>
    <p:sldLayoutId id="2147484448" r:id="rId8"/>
    <p:sldLayoutId id="2147484449" r:id="rId9"/>
    <p:sldLayoutId id="2147484450" r:id="rId10"/>
    <p:sldLayoutId id="214748445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19672" y="2564904"/>
            <a:ext cx="5723468" cy="1828090"/>
          </a:xfrm>
        </p:spPr>
        <p:txBody>
          <a:bodyPr>
            <a:normAutofit fontScale="90000"/>
          </a:bodyPr>
          <a:lstStyle/>
          <a:p>
            <a:r>
              <a:rPr lang="uk-U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uk-U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uk-U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uk-U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uk-U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uk-U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uk-UA" b="1" cap="all" dirty="0" smtClean="0">
                <a:ln w="9000" cmpd="sng">
                  <a:solidFill>
                    <a:schemeClr val="accent4">
                      <a:shade val="50000"/>
                      <a:satMod val="120000"/>
                    </a:schemeClr>
                  </a:solidFill>
                  <a:prstDash val="solid"/>
                </a:ln>
                <a:solidFill>
                  <a:schemeClr val="bg2">
                    <a:lumMod val="50000"/>
                  </a:schemeClr>
                </a:solidFill>
                <a:effectLst>
                  <a:reflection blurRad="12700" stA="28000" endPos="45000" dist="1000" dir="5400000" sy="-100000" algn="bl" rotWithShape="0"/>
                </a:effectLst>
              </a:rPr>
              <a:t>Критерії оцінювання якості освітньої програми </a:t>
            </a:r>
            <a:endParaRPr lang="uk-UA" b="1" cap="all" dirty="0">
              <a:ln w="9000" cmpd="sng">
                <a:solidFill>
                  <a:schemeClr val="accent4">
                    <a:shade val="50000"/>
                    <a:satMod val="120000"/>
                  </a:schemeClr>
                </a:solidFill>
                <a:prstDash val="solid"/>
              </a:ln>
              <a:solidFill>
                <a:schemeClr val="bg2">
                  <a:lumMod val="50000"/>
                </a:schemeClr>
              </a:soli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785725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600" dirty="0" smtClean="0"/>
              <a:t>Процедури мають включати</a:t>
            </a:r>
            <a:r>
              <a:rPr lang="ru-RU" dirty="0" smtClean="0"/>
              <a:t>:</a:t>
            </a:r>
            <a:r>
              <a:rPr lang="ru-RU" dirty="0"/>
              <a:t> </a:t>
            </a:r>
          </a:p>
        </p:txBody>
      </p:sp>
      <p:sp>
        <p:nvSpPr>
          <p:cNvPr id="3" name="Объект 2"/>
          <p:cNvSpPr>
            <a:spLocks noGrp="1"/>
          </p:cNvSpPr>
          <p:nvPr>
            <p:ph idx="1"/>
          </p:nvPr>
        </p:nvSpPr>
        <p:spPr>
          <a:xfrm>
            <a:off x="755576" y="2119257"/>
            <a:ext cx="7632848" cy="3603812"/>
          </a:xfrm>
        </p:spPr>
        <p:txBody>
          <a:bodyPr/>
          <a:lstStyle/>
          <a:p>
            <a:r>
              <a:rPr lang="uk-UA" dirty="0" smtClean="0"/>
              <a:t>інформування здобувачів про зміст дисциплін, що виносяться на вибір;  </a:t>
            </a:r>
          </a:p>
          <a:p>
            <a:r>
              <a:rPr lang="uk-UA" dirty="0" smtClean="0"/>
              <a:t>безпосередній запис на дисципліни;  </a:t>
            </a:r>
          </a:p>
          <a:p>
            <a:r>
              <a:rPr lang="uk-UA" dirty="0" smtClean="0"/>
              <a:t>етап корекції з метою виконання умов щодо мінімальної кількості студентів, які можуть бути записані на певну дисципліну; </a:t>
            </a:r>
          </a:p>
          <a:p>
            <a:r>
              <a:rPr lang="uk-UA" dirty="0" smtClean="0"/>
              <a:t>етап корекції, пов’язаний із збігами у розкладі.</a:t>
            </a:r>
          </a:p>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10</a:t>
            </a:fld>
            <a:endParaRPr lang="ru-RU" dirty="0"/>
          </a:p>
        </p:txBody>
      </p:sp>
    </p:spTree>
    <p:extLst>
      <p:ext uri="{BB962C8B-B14F-4D97-AF65-F5344CB8AC3E}">
        <p14:creationId xmlns:p14="http://schemas.microsoft.com/office/powerpoint/2010/main" val="10121195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667202"/>
          </a:xfrm>
        </p:spPr>
        <p:txBody>
          <a:bodyPr>
            <a:normAutofit/>
          </a:bodyPr>
          <a:lstStyle/>
          <a:p>
            <a:pPr algn="just"/>
            <a:r>
              <a:rPr lang="uk-UA" sz="2400" b="1" dirty="0" smtClean="0"/>
              <a:t>Недоліки:</a:t>
            </a:r>
            <a:endParaRPr lang="ru-RU" sz="2400" b="1" dirty="0"/>
          </a:p>
        </p:txBody>
      </p:sp>
      <p:sp>
        <p:nvSpPr>
          <p:cNvPr id="3" name="Объект 2"/>
          <p:cNvSpPr>
            <a:spLocks noGrp="1"/>
          </p:cNvSpPr>
          <p:nvPr>
            <p:ph idx="1"/>
          </p:nvPr>
        </p:nvSpPr>
        <p:spPr>
          <a:xfrm>
            <a:off x="755576" y="1340768"/>
            <a:ext cx="7632848" cy="4382301"/>
          </a:xfrm>
        </p:spPr>
        <p:txBody>
          <a:bodyPr>
            <a:normAutofit/>
          </a:bodyPr>
          <a:lstStyle/>
          <a:p>
            <a:pPr algn="just"/>
            <a:r>
              <a:rPr lang="uk-UA" dirty="0" smtClean="0"/>
              <a:t>здобувачі вищої освіти формально та/або фактично позбавлені можливості обирати дисципліни для включення до свого індивідуального навчального плану (в ОП є лише дисципліни «за вибором закладу»; процедура вибору дисциплін не розроблена або є лише удаваною тощо); </a:t>
            </a:r>
          </a:p>
        </p:txBody>
      </p:sp>
      <p:sp>
        <p:nvSpPr>
          <p:cNvPr id="5" name="Номер слайда 4"/>
          <p:cNvSpPr>
            <a:spLocks noGrp="1"/>
          </p:cNvSpPr>
          <p:nvPr>
            <p:ph type="sldNum" sz="quarter" idx="12"/>
          </p:nvPr>
        </p:nvSpPr>
        <p:spPr/>
        <p:txBody>
          <a:bodyPr/>
          <a:lstStyle/>
          <a:p>
            <a:fld id="{B19B0651-EE4F-4900-A07F-96A6BFA9D0F0}" type="slidenum">
              <a:rPr lang="ru-RU" smtClean="0"/>
              <a:t>11</a:t>
            </a:fld>
            <a:endParaRPr lang="ru-RU" dirty="0"/>
          </a:p>
        </p:txBody>
      </p:sp>
    </p:spTree>
    <p:extLst>
      <p:ext uri="{BB962C8B-B14F-4D97-AF65-F5344CB8AC3E}">
        <p14:creationId xmlns:p14="http://schemas.microsoft.com/office/powerpoint/2010/main" val="32711565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576" y="548680"/>
            <a:ext cx="7704856" cy="5760640"/>
          </a:xfrm>
        </p:spPr>
        <p:txBody>
          <a:bodyPr>
            <a:noAutofit/>
          </a:bodyPr>
          <a:lstStyle/>
          <a:p>
            <a:pPr algn="just"/>
            <a:r>
              <a:rPr lang="uk-UA" sz="2300" dirty="0" smtClean="0"/>
              <a:t>здобувачі вищої освіти формально та/або фактично суттєво обмежені у виборі навчальних дисциплін: </a:t>
            </a:r>
          </a:p>
          <a:p>
            <a:pPr algn="just">
              <a:spcBef>
                <a:spcPts val="0"/>
              </a:spcBef>
              <a:buFont typeface="Wingdings" panose="05000000000000000000" pitchFamily="2" charset="2"/>
              <a:buChar char="ü"/>
            </a:pPr>
            <a:r>
              <a:rPr lang="uk-UA" sz="2300" dirty="0" smtClean="0"/>
              <a:t>обсяг вибіркових складових індивідуального навчального плану є меншим за передбачений законом; </a:t>
            </a:r>
          </a:p>
          <a:p>
            <a:pPr algn="just">
              <a:spcBef>
                <a:spcPts val="0"/>
              </a:spcBef>
              <a:buFont typeface="Wingdings" panose="05000000000000000000" pitchFamily="2" charset="2"/>
              <a:buChar char="ü"/>
            </a:pPr>
            <a:r>
              <a:rPr lang="uk-UA" sz="2300" dirty="0" smtClean="0"/>
              <a:t>не має можливості обирати дисципліни з інших ОП/підрозділів ЗВО; </a:t>
            </a:r>
          </a:p>
          <a:p>
            <a:pPr algn="just">
              <a:spcBef>
                <a:spcPts val="0"/>
              </a:spcBef>
              <a:buFont typeface="Wingdings" panose="05000000000000000000" pitchFamily="2" charset="2"/>
              <a:buChar char="ü"/>
            </a:pPr>
            <a:r>
              <a:rPr lang="uk-UA" sz="2300" dirty="0" smtClean="0"/>
              <a:t>дисципліни, що пропонуються на вибір, переважно дублюють одна одну; </a:t>
            </a:r>
          </a:p>
          <a:p>
            <a:pPr algn="just">
              <a:spcBef>
                <a:spcPts val="0"/>
              </a:spcBef>
              <a:buFont typeface="Wingdings" panose="05000000000000000000" pitchFamily="2" charset="2"/>
              <a:buChar char="ü"/>
            </a:pPr>
            <a:r>
              <a:rPr lang="uk-UA" sz="2300" dirty="0" smtClean="0"/>
              <a:t>процедура і організаційне забезпечення обрання дисциплін є занадто ускладненою та/або негнучкою; </a:t>
            </a:r>
          </a:p>
          <a:p>
            <a:pPr algn="just">
              <a:spcBef>
                <a:spcPts val="0"/>
              </a:spcBef>
              <a:buFont typeface="Wingdings" panose="05000000000000000000" pitchFamily="2" charset="2"/>
              <a:buChar char="ü"/>
            </a:pPr>
            <a:r>
              <a:rPr lang="uk-UA" sz="2300" dirty="0" smtClean="0"/>
              <a:t>відсутня практика інформування здобувачів про зміст дисциплін перед вибором; </a:t>
            </a:r>
          </a:p>
          <a:p>
            <a:pPr algn="just">
              <a:spcBef>
                <a:spcPts val="0"/>
              </a:spcBef>
              <a:buFont typeface="Wingdings" panose="05000000000000000000" pitchFamily="2" charset="2"/>
              <a:buChar char="ü"/>
            </a:pPr>
            <a:r>
              <a:rPr lang="uk-UA" sz="2300" dirty="0" smtClean="0"/>
              <a:t>здобувачі лише частково інформуються про зміст дисциплін; </a:t>
            </a:r>
          </a:p>
          <a:p>
            <a:pPr algn="just">
              <a:spcBef>
                <a:spcPts val="0"/>
              </a:spcBef>
              <a:buFont typeface="Wingdings" panose="05000000000000000000" pitchFamily="2" charset="2"/>
              <a:buChar char="ü"/>
            </a:pPr>
            <a:r>
              <a:rPr lang="uk-UA" sz="2300" dirty="0" smtClean="0"/>
              <a:t>кількість запропонованих на вибір дисциплін є недостатньо великою тощо. </a:t>
            </a:r>
            <a:endParaRPr lang="uk-UA" sz="2300" dirty="0"/>
          </a:p>
        </p:txBody>
      </p:sp>
      <p:sp>
        <p:nvSpPr>
          <p:cNvPr id="5" name="Номер слайда 4"/>
          <p:cNvSpPr>
            <a:spLocks noGrp="1"/>
          </p:cNvSpPr>
          <p:nvPr>
            <p:ph type="sldNum" sz="quarter" idx="12"/>
          </p:nvPr>
        </p:nvSpPr>
        <p:spPr/>
        <p:txBody>
          <a:bodyPr/>
          <a:lstStyle/>
          <a:p>
            <a:fld id="{B19B0651-EE4F-4900-A07F-96A6BFA9D0F0}" type="slidenum">
              <a:rPr lang="ru-RU" smtClean="0"/>
              <a:t>12</a:t>
            </a:fld>
            <a:endParaRPr lang="ru-RU" dirty="0"/>
          </a:p>
        </p:txBody>
      </p:sp>
    </p:spTree>
    <p:extLst>
      <p:ext uri="{BB962C8B-B14F-4D97-AF65-F5344CB8AC3E}">
        <p14:creationId xmlns:p14="http://schemas.microsoft.com/office/powerpoint/2010/main" val="3139783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Объект 6"/>
          <p:cNvSpPr>
            <a:spLocks noGrp="1"/>
          </p:cNvSpPr>
          <p:nvPr>
            <p:ph idx="1"/>
          </p:nvPr>
        </p:nvSpPr>
        <p:spPr>
          <a:xfrm>
            <a:off x="899592" y="908720"/>
            <a:ext cx="7416824" cy="4814349"/>
          </a:xfrm>
        </p:spPr>
        <p:txBody>
          <a:bodyPr/>
          <a:lstStyle/>
          <a:p>
            <a:pPr marL="0" indent="0" algn="just">
              <a:buNone/>
            </a:pPr>
            <a:r>
              <a:rPr lang="uk-UA" dirty="0" smtClean="0"/>
              <a:t>Основними доказами, що дозволяють встановити відповідність </a:t>
            </a:r>
            <a:r>
              <a:rPr lang="uk-UA" dirty="0" smtClean="0"/>
              <a:t>підкритерію</a:t>
            </a:r>
            <a:r>
              <a:rPr lang="uk-UA" dirty="0" smtClean="0"/>
              <a:t> 2.4., є індивідуальні навчальні плани здобувачів вищої освіти; документи, що регулюють порядок вибору дисциплін; інформація, отримана безпосередньо під час інтерв’ювання здобувачів освіти. </a:t>
            </a:r>
            <a:endParaRPr lang="uk-UA" dirty="0"/>
          </a:p>
        </p:txBody>
      </p:sp>
      <p:sp>
        <p:nvSpPr>
          <p:cNvPr id="5" name="Номер слайда 4"/>
          <p:cNvSpPr>
            <a:spLocks noGrp="1"/>
          </p:cNvSpPr>
          <p:nvPr>
            <p:ph type="sldNum" sz="quarter" idx="12"/>
          </p:nvPr>
        </p:nvSpPr>
        <p:spPr/>
        <p:txBody>
          <a:bodyPr/>
          <a:lstStyle/>
          <a:p>
            <a:fld id="{B19B0651-EE4F-4900-A07F-96A6BFA9D0F0}" type="slidenum">
              <a:rPr lang="ru-RU" smtClean="0"/>
              <a:t>13</a:t>
            </a:fld>
            <a:endParaRPr lang="ru-RU" dirty="0"/>
          </a:p>
        </p:txBody>
      </p:sp>
    </p:spTree>
    <p:extLst>
      <p:ext uri="{BB962C8B-B14F-4D97-AF65-F5344CB8AC3E}">
        <p14:creationId xmlns:p14="http://schemas.microsoft.com/office/powerpoint/2010/main" val="10551639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620688"/>
            <a:ext cx="6965245" cy="576064"/>
          </a:xfrm>
        </p:spPr>
        <p:txBody>
          <a:bodyPr>
            <a:normAutofit fontScale="90000"/>
          </a:bodyPr>
          <a:lstStyle/>
          <a:p>
            <a:r>
              <a:rPr lang="ru-RU" sz="3200" b="1" dirty="0"/>
              <a:t>Критерій</a:t>
            </a:r>
            <a:r>
              <a:rPr lang="ru-RU" sz="3200" b="1" dirty="0"/>
              <a:t> 2.</a:t>
            </a:r>
            <a:r>
              <a:rPr lang="ru-RU" sz="3200" dirty="0"/>
              <a:t> Структура та </a:t>
            </a:r>
            <a:r>
              <a:rPr lang="ru-RU" sz="3200" dirty="0"/>
              <a:t>зміст</a:t>
            </a:r>
            <a:r>
              <a:rPr lang="ru-RU" sz="3200" dirty="0"/>
              <a:t> ОП</a:t>
            </a:r>
          </a:p>
        </p:txBody>
      </p:sp>
      <p:sp>
        <p:nvSpPr>
          <p:cNvPr id="3" name="Объект 2"/>
          <p:cNvSpPr>
            <a:spLocks noGrp="1"/>
          </p:cNvSpPr>
          <p:nvPr>
            <p:ph idx="1"/>
          </p:nvPr>
        </p:nvSpPr>
        <p:spPr>
          <a:xfrm>
            <a:off x="755576" y="1196752"/>
            <a:ext cx="7632848" cy="4526317"/>
          </a:xfrm>
        </p:spPr>
        <p:txBody>
          <a:bodyPr>
            <a:normAutofit lnSpcReduction="10000"/>
          </a:bodyPr>
          <a:lstStyle/>
          <a:p>
            <a:pPr marL="0" indent="0" algn="just">
              <a:buNone/>
            </a:pPr>
            <a:r>
              <a:rPr lang="uk-UA" b="1" dirty="0" smtClean="0"/>
              <a:t>Підкритерій</a:t>
            </a:r>
            <a:r>
              <a:rPr lang="uk-UA" b="1" dirty="0" smtClean="0"/>
              <a:t> 2.5. </a:t>
            </a:r>
            <a:r>
              <a:rPr lang="uk-UA" dirty="0" smtClean="0"/>
              <a:t>Освітня програма та навчальний план передбачають практичну підготовку здобувачів вищої освіти, яка дає можливість здобути компетентності, потрібні для подальшої професійної діяльності.</a:t>
            </a:r>
          </a:p>
          <a:p>
            <a:pPr marL="0" indent="0" algn="just">
              <a:buNone/>
            </a:pPr>
            <a:r>
              <a:rPr lang="uk-UA" dirty="0" smtClean="0"/>
              <a:t>У межах цього </a:t>
            </a:r>
            <a:r>
              <a:rPr lang="uk-UA" dirty="0" smtClean="0"/>
              <a:t>підкритерію</a:t>
            </a:r>
            <a:r>
              <a:rPr lang="uk-UA" dirty="0" smtClean="0"/>
              <a:t> ЗВО має продемонструвати, що отримані здобувачами під час практик компетентності будуть корисними в їхній подальшій професійній діяльності. Це означає, що ЗВО має у співпраці із роботодавцями та випускниками програми ретельно підходити до визначення змісту практик та мати змогу продемонструвати це під час акредитаційної експертизи. </a:t>
            </a:r>
            <a:endParaRPr lang="uk-UA" dirty="0"/>
          </a:p>
        </p:txBody>
      </p:sp>
      <p:sp>
        <p:nvSpPr>
          <p:cNvPr id="5" name="Номер слайда 4"/>
          <p:cNvSpPr>
            <a:spLocks noGrp="1"/>
          </p:cNvSpPr>
          <p:nvPr>
            <p:ph type="sldNum" sz="quarter" idx="12"/>
          </p:nvPr>
        </p:nvSpPr>
        <p:spPr/>
        <p:txBody>
          <a:bodyPr/>
          <a:lstStyle/>
          <a:p>
            <a:fld id="{B19B0651-EE4F-4900-A07F-96A6BFA9D0F0}" type="slidenum">
              <a:rPr lang="ru-RU" smtClean="0"/>
              <a:t>14</a:t>
            </a:fld>
            <a:endParaRPr lang="ru-RU" dirty="0"/>
          </a:p>
        </p:txBody>
      </p:sp>
    </p:spTree>
    <p:extLst>
      <p:ext uri="{BB962C8B-B14F-4D97-AF65-F5344CB8AC3E}">
        <p14:creationId xmlns:p14="http://schemas.microsoft.com/office/powerpoint/2010/main" val="38903835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620688"/>
            <a:ext cx="6965245" cy="667202"/>
          </a:xfrm>
        </p:spPr>
        <p:txBody>
          <a:bodyPr>
            <a:normAutofit/>
          </a:bodyPr>
          <a:lstStyle/>
          <a:p>
            <a:r>
              <a:rPr lang="uk-UA" sz="3200" b="1" dirty="0" smtClean="0"/>
              <a:t>Критерій 2.</a:t>
            </a:r>
            <a:r>
              <a:rPr lang="uk-UA" sz="3200" dirty="0" smtClean="0"/>
              <a:t> Структура та зміст ОП</a:t>
            </a:r>
            <a:endParaRPr lang="uk-UA" sz="3200" dirty="0"/>
          </a:p>
        </p:txBody>
      </p:sp>
      <p:sp>
        <p:nvSpPr>
          <p:cNvPr id="3" name="Объект 2"/>
          <p:cNvSpPr>
            <a:spLocks noGrp="1"/>
          </p:cNvSpPr>
          <p:nvPr>
            <p:ph idx="1"/>
          </p:nvPr>
        </p:nvSpPr>
        <p:spPr>
          <a:xfrm>
            <a:off x="827584" y="1268760"/>
            <a:ext cx="7632848" cy="5040560"/>
          </a:xfrm>
        </p:spPr>
        <p:txBody>
          <a:bodyPr/>
          <a:lstStyle/>
          <a:p>
            <a:pPr marL="0" indent="0" algn="just">
              <a:buNone/>
            </a:pPr>
            <a:r>
              <a:rPr lang="uk-UA" b="1" dirty="0" smtClean="0"/>
              <a:t>Підкритерій</a:t>
            </a:r>
            <a:r>
              <a:rPr lang="ru-RU" b="1" dirty="0" smtClean="0"/>
              <a:t> </a:t>
            </a:r>
            <a:r>
              <a:rPr lang="ru-RU" b="1" dirty="0"/>
              <a:t>2.6. </a:t>
            </a:r>
            <a:r>
              <a:rPr lang="ru-RU" dirty="0"/>
              <a:t>Освітня</a:t>
            </a:r>
            <a:r>
              <a:rPr lang="ru-RU" dirty="0"/>
              <a:t> </a:t>
            </a:r>
            <a:r>
              <a:rPr lang="ru-RU" dirty="0"/>
              <a:t>програма</a:t>
            </a:r>
            <a:r>
              <a:rPr lang="ru-RU" dirty="0"/>
              <a:t> </a:t>
            </a:r>
            <a:r>
              <a:rPr lang="ru-RU" dirty="0"/>
              <a:t>передбачає</a:t>
            </a:r>
            <a:r>
              <a:rPr lang="ru-RU" dirty="0"/>
              <a:t> </a:t>
            </a:r>
            <a:r>
              <a:rPr lang="ru-RU" dirty="0"/>
              <a:t>набуття</a:t>
            </a:r>
            <a:r>
              <a:rPr lang="ru-RU" dirty="0"/>
              <a:t> </a:t>
            </a:r>
            <a:r>
              <a:rPr lang="ru-RU" dirty="0"/>
              <a:t>здобувачами</a:t>
            </a:r>
            <a:r>
              <a:rPr lang="ru-RU" dirty="0"/>
              <a:t> </a:t>
            </a:r>
            <a:r>
              <a:rPr lang="ru-RU" dirty="0"/>
              <a:t>вищої</a:t>
            </a:r>
            <a:r>
              <a:rPr lang="ru-RU" dirty="0"/>
              <a:t> </a:t>
            </a:r>
            <a:r>
              <a:rPr lang="ru-RU" dirty="0"/>
              <a:t>освіти</a:t>
            </a:r>
            <a:r>
              <a:rPr lang="ru-RU" dirty="0"/>
              <a:t> </a:t>
            </a:r>
            <a:r>
              <a:rPr lang="ru-RU" dirty="0"/>
              <a:t>соціальних</a:t>
            </a:r>
            <a:r>
              <a:rPr lang="ru-RU" dirty="0"/>
              <a:t> </a:t>
            </a:r>
            <a:r>
              <a:rPr lang="ru-RU" dirty="0"/>
              <a:t>навичок</a:t>
            </a:r>
            <a:r>
              <a:rPr lang="ru-RU" dirty="0"/>
              <a:t> (</a:t>
            </a:r>
            <a:r>
              <a:rPr lang="en-US" dirty="0"/>
              <a:t>softskills</a:t>
            </a:r>
            <a:r>
              <a:rPr lang="en-US" dirty="0"/>
              <a:t>), </a:t>
            </a:r>
            <a:r>
              <a:rPr lang="ru-RU" dirty="0"/>
              <a:t>що</a:t>
            </a:r>
            <a:r>
              <a:rPr lang="ru-RU" dirty="0"/>
              <a:t> </a:t>
            </a:r>
            <a:r>
              <a:rPr lang="ru-RU" dirty="0"/>
              <a:t>відповідають</a:t>
            </a:r>
            <a:r>
              <a:rPr lang="ru-RU" dirty="0"/>
              <a:t> </a:t>
            </a:r>
            <a:r>
              <a:rPr lang="ru-RU" dirty="0"/>
              <a:t>заявленим</a:t>
            </a:r>
            <a:r>
              <a:rPr lang="ru-RU" dirty="0"/>
              <a:t> </a:t>
            </a:r>
            <a:r>
              <a:rPr lang="ru-RU" dirty="0"/>
              <a:t>цілям</a:t>
            </a:r>
            <a:r>
              <a:rPr lang="ru-RU" dirty="0"/>
              <a:t>.</a:t>
            </a:r>
          </a:p>
          <a:p>
            <a:pPr marL="0" indent="0" algn="just">
              <a:buNone/>
            </a:pPr>
            <a:r>
              <a:rPr lang="ru-RU" dirty="0"/>
              <a:t>До </a:t>
            </a:r>
            <a:r>
              <a:rPr lang="en-US" dirty="0"/>
              <a:t>soft skills </a:t>
            </a:r>
            <a:r>
              <a:rPr lang="ru-RU" dirty="0"/>
              <a:t>зараховують</a:t>
            </a:r>
            <a:r>
              <a:rPr lang="ru-RU" dirty="0"/>
              <a:t> </a:t>
            </a:r>
            <a:r>
              <a:rPr lang="ru-RU" dirty="0"/>
              <a:t>навички</a:t>
            </a:r>
            <a:r>
              <a:rPr lang="ru-RU" dirty="0"/>
              <a:t> </a:t>
            </a:r>
            <a:r>
              <a:rPr lang="ru-RU" dirty="0"/>
              <a:t>комунікації</a:t>
            </a:r>
            <a:r>
              <a:rPr lang="ru-RU" dirty="0"/>
              <a:t>, </a:t>
            </a:r>
            <a:r>
              <a:rPr lang="ru-RU" dirty="0"/>
              <a:t>лідерство</a:t>
            </a:r>
            <a:r>
              <a:rPr lang="ru-RU" dirty="0"/>
              <a:t>, </a:t>
            </a:r>
            <a:r>
              <a:rPr lang="ru-RU" dirty="0"/>
              <a:t>здатність</a:t>
            </a:r>
            <a:r>
              <a:rPr lang="ru-RU" dirty="0"/>
              <a:t> </a:t>
            </a:r>
            <a:r>
              <a:rPr lang="ru-RU" dirty="0"/>
              <a:t>брати</a:t>
            </a:r>
            <a:r>
              <a:rPr lang="ru-RU" dirty="0"/>
              <a:t> на себе </a:t>
            </a:r>
            <a:r>
              <a:rPr lang="ru-RU" dirty="0"/>
              <a:t>відповідальність</a:t>
            </a:r>
            <a:r>
              <a:rPr lang="ru-RU" dirty="0"/>
              <a:t> і </a:t>
            </a:r>
            <a:r>
              <a:rPr lang="ru-RU" dirty="0"/>
              <a:t>працювати</a:t>
            </a:r>
            <a:r>
              <a:rPr lang="ru-RU" dirty="0"/>
              <a:t> в </a:t>
            </a:r>
            <a:r>
              <a:rPr lang="ru-RU" dirty="0"/>
              <a:t>критичних</a:t>
            </a:r>
            <a:r>
              <a:rPr lang="ru-RU" dirty="0"/>
              <a:t> </a:t>
            </a:r>
            <a:r>
              <a:rPr lang="ru-RU" dirty="0"/>
              <a:t>умовах</a:t>
            </a:r>
            <a:r>
              <a:rPr lang="ru-RU" dirty="0"/>
              <a:t>, </a:t>
            </a:r>
            <a:r>
              <a:rPr lang="ru-RU" dirty="0"/>
              <a:t>вміння</a:t>
            </a:r>
            <a:r>
              <a:rPr lang="ru-RU" dirty="0"/>
              <a:t> </a:t>
            </a:r>
            <a:r>
              <a:rPr lang="ru-RU" dirty="0"/>
              <a:t>полагоджувати</a:t>
            </a:r>
            <a:r>
              <a:rPr lang="ru-RU" dirty="0"/>
              <a:t> </a:t>
            </a:r>
            <a:r>
              <a:rPr lang="ru-RU" dirty="0"/>
              <a:t>конфлікти</a:t>
            </a:r>
            <a:r>
              <a:rPr lang="ru-RU" dirty="0"/>
              <a:t>, </a:t>
            </a:r>
            <a:r>
              <a:rPr lang="ru-RU" dirty="0"/>
              <a:t>працювати</a:t>
            </a:r>
            <a:r>
              <a:rPr lang="ru-RU" dirty="0"/>
              <a:t> в </a:t>
            </a:r>
            <a:r>
              <a:rPr lang="ru-RU" dirty="0"/>
              <a:t>команді</a:t>
            </a:r>
            <a:r>
              <a:rPr lang="ru-RU" dirty="0"/>
              <a:t>, </a:t>
            </a:r>
            <a:r>
              <a:rPr lang="ru-RU" dirty="0"/>
              <a:t>управляти</a:t>
            </a:r>
            <a:r>
              <a:rPr lang="ru-RU" dirty="0"/>
              <a:t> </a:t>
            </a:r>
            <a:r>
              <a:rPr lang="ru-RU" dirty="0"/>
              <a:t>своїм</a:t>
            </a:r>
            <a:r>
              <a:rPr lang="ru-RU" dirty="0"/>
              <a:t> часом, </a:t>
            </a:r>
            <a:r>
              <a:rPr lang="ru-RU" dirty="0"/>
              <a:t>розуміння</a:t>
            </a:r>
            <a:r>
              <a:rPr lang="ru-RU" dirty="0"/>
              <a:t> </a:t>
            </a:r>
            <a:r>
              <a:rPr lang="ru-RU" dirty="0"/>
              <a:t>важливості</a:t>
            </a:r>
            <a:r>
              <a:rPr lang="ru-RU" dirty="0"/>
              <a:t> </a:t>
            </a:r>
            <a:r>
              <a:rPr lang="ru-RU" dirty="0"/>
              <a:t>дедлайнів</a:t>
            </a:r>
            <a:r>
              <a:rPr lang="ru-RU" dirty="0"/>
              <a:t>, </a:t>
            </a:r>
            <a:r>
              <a:rPr lang="ru-RU" dirty="0"/>
              <a:t>здатність</a:t>
            </a:r>
            <a:r>
              <a:rPr lang="ru-RU" dirty="0"/>
              <a:t> </a:t>
            </a:r>
            <a:r>
              <a:rPr lang="ru-RU" dirty="0"/>
              <a:t>логічно</a:t>
            </a:r>
            <a:r>
              <a:rPr lang="ru-RU" dirty="0"/>
              <a:t> і системно </a:t>
            </a:r>
            <a:r>
              <a:rPr lang="ru-RU" dirty="0"/>
              <a:t>мислити</a:t>
            </a:r>
            <a:r>
              <a:rPr lang="ru-RU" dirty="0"/>
              <a:t>, </a:t>
            </a:r>
            <a:r>
              <a:rPr lang="ru-RU" dirty="0"/>
              <a:t>креативність</a:t>
            </a:r>
            <a:r>
              <a:rPr lang="ru-RU" dirty="0"/>
              <a:t> </a:t>
            </a:r>
            <a:r>
              <a:rPr lang="ru-RU" dirty="0" smtClean="0"/>
              <a:t>тощо</a:t>
            </a:r>
            <a:r>
              <a:rPr lang="ru-RU" dirty="0" smtClean="0"/>
              <a:t>.</a:t>
            </a:r>
          </a:p>
          <a:p>
            <a:pPr marL="0" indent="0" algn="just">
              <a:buNone/>
            </a:pPr>
            <a:r>
              <a:rPr lang="ru-RU" dirty="0"/>
              <a:t>У межах </a:t>
            </a:r>
            <a:r>
              <a:rPr lang="ru-RU" dirty="0"/>
              <a:t>підкритерію</a:t>
            </a:r>
            <a:r>
              <a:rPr lang="ru-RU" dirty="0"/>
              <a:t> ЗВО </a:t>
            </a:r>
            <a:r>
              <a:rPr lang="ru-RU" dirty="0"/>
              <a:t>має</a:t>
            </a:r>
            <a:r>
              <a:rPr lang="ru-RU" dirty="0"/>
              <a:t> </a:t>
            </a:r>
            <a:r>
              <a:rPr lang="ru-RU" dirty="0"/>
              <a:t>продемонструвати</a:t>
            </a:r>
            <a:r>
              <a:rPr lang="ru-RU" dirty="0"/>
              <a:t>, </a:t>
            </a:r>
            <a:r>
              <a:rPr lang="ru-RU" dirty="0"/>
              <a:t>що</a:t>
            </a:r>
            <a:r>
              <a:rPr lang="ru-RU" dirty="0"/>
              <a:t> </a:t>
            </a:r>
            <a:r>
              <a:rPr lang="ru-RU" dirty="0"/>
              <a:t>певна</a:t>
            </a:r>
            <a:r>
              <a:rPr lang="ru-RU" dirty="0"/>
              <a:t> ОП </a:t>
            </a:r>
            <a:r>
              <a:rPr lang="ru-RU" dirty="0"/>
              <a:t>дозволяє</a:t>
            </a:r>
            <a:r>
              <a:rPr lang="ru-RU" dirty="0"/>
              <a:t> </a:t>
            </a:r>
            <a:r>
              <a:rPr lang="ru-RU" dirty="0"/>
              <a:t>здобувачеві</a:t>
            </a:r>
            <a:r>
              <a:rPr lang="ru-RU" dirty="0"/>
              <a:t> набути </a:t>
            </a:r>
            <a:r>
              <a:rPr lang="ru-RU" dirty="0"/>
              <a:t>ті</a:t>
            </a:r>
            <a:r>
              <a:rPr lang="ru-RU" dirty="0"/>
              <a:t> </a:t>
            </a:r>
            <a:r>
              <a:rPr lang="en-US" dirty="0"/>
              <a:t>soft skills, </a:t>
            </a:r>
            <a:r>
              <a:rPr lang="ru-RU" dirty="0"/>
              <a:t>що</a:t>
            </a:r>
            <a:r>
              <a:rPr lang="ru-RU" dirty="0"/>
              <a:t> </a:t>
            </a:r>
            <a:r>
              <a:rPr lang="ru-RU" dirty="0"/>
              <a:t>зумовлені</a:t>
            </a:r>
            <a:r>
              <a:rPr lang="ru-RU" dirty="0"/>
              <a:t> </a:t>
            </a:r>
            <a:r>
              <a:rPr lang="ru-RU" dirty="0"/>
              <a:t>цілями</a:t>
            </a:r>
            <a:r>
              <a:rPr lang="ru-RU" dirty="0"/>
              <a:t> </a:t>
            </a:r>
            <a:r>
              <a:rPr lang="ru-RU" dirty="0" smtClean="0"/>
              <a:t>ОП.</a:t>
            </a:r>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15</a:t>
            </a:fld>
            <a:endParaRPr lang="ru-RU" dirty="0"/>
          </a:p>
        </p:txBody>
      </p:sp>
    </p:spTree>
    <p:extLst>
      <p:ext uri="{BB962C8B-B14F-4D97-AF65-F5344CB8AC3E}">
        <p14:creationId xmlns:p14="http://schemas.microsoft.com/office/powerpoint/2010/main" val="4441772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692696"/>
            <a:ext cx="6965245" cy="595193"/>
          </a:xfrm>
        </p:spPr>
        <p:txBody>
          <a:bodyPr>
            <a:normAutofit/>
          </a:bodyPr>
          <a:lstStyle/>
          <a:p>
            <a:r>
              <a:rPr lang="ru-RU" sz="3200" b="1" dirty="0"/>
              <a:t>Критерій</a:t>
            </a:r>
            <a:r>
              <a:rPr lang="ru-RU" sz="3200" b="1" dirty="0"/>
              <a:t> 2.</a:t>
            </a:r>
            <a:r>
              <a:rPr lang="ru-RU" sz="3200" dirty="0"/>
              <a:t> Структура та </a:t>
            </a:r>
            <a:r>
              <a:rPr lang="ru-RU" sz="3200" dirty="0"/>
              <a:t>зміст</a:t>
            </a:r>
            <a:r>
              <a:rPr lang="ru-RU" sz="3200" dirty="0"/>
              <a:t> ОП</a:t>
            </a:r>
          </a:p>
        </p:txBody>
      </p:sp>
      <p:sp>
        <p:nvSpPr>
          <p:cNvPr id="3" name="Объект 2"/>
          <p:cNvSpPr>
            <a:spLocks noGrp="1"/>
          </p:cNvSpPr>
          <p:nvPr>
            <p:ph idx="1"/>
          </p:nvPr>
        </p:nvSpPr>
        <p:spPr>
          <a:xfrm>
            <a:off x="755576" y="1268760"/>
            <a:ext cx="7632848" cy="4454309"/>
          </a:xfrm>
        </p:spPr>
        <p:txBody>
          <a:bodyPr>
            <a:normAutofit lnSpcReduction="10000"/>
          </a:bodyPr>
          <a:lstStyle/>
          <a:p>
            <a:pPr marL="0" indent="0" algn="just">
              <a:buNone/>
            </a:pPr>
            <a:r>
              <a:rPr lang="ru-RU" b="1" dirty="0"/>
              <a:t>Підкритерій</a:t>
            </a:r>
            <a:r>
              <a:rPr lang="ru-RU" b="1" dirty="0"/>
              <a:t> 2.7. </a:t>
            </a:r>
            <a:r>
              <a:rPr lang="uk-UA" dirty="0" smtClean="0"/>
              <a:t>Зміст освітньої програми враховує вимоги відповідного професійного стандарту (за наявності).</a:t>
            </a:r>
          </a:p>
          <a:p>
            <a:pPr marL="0" indent="0" algn="just">
              <a:buNone/>
            </a:pPr>
            <a:r>
              <a:rPr lang="uk-UA" dirty="0"/>
              <a:t>Слід зауважити, що наразі професійні стандарти перебувають в процесі розробки, а порядок присвоєння професійних кваліфікацій ЗВО нормативно не врегульований. </a:t>
            </a:r>
            <a:r>
              <a:rPr lang="uk-UA" dirty="0" smtClean="0"/>
              <a:t>Тому </a:t>
            </a:r>
            <a:r>
              <a:rPr lang="uk-UA" dirty="0"/>
              <a:t>досить часто присвоєння професійних кваліфікацій відбуватиметься за </a:t>
            </a:r>
            <a:r>
              <a:rPr lang="uk-UA" dirty="0" smtClean="0"/>
              <a:t>відсутності </a:t>
            </a:r>
            <a:r>
              <a:rPr lang="uk-UA" dirty="0"/>
              <a:t>відповідного професійного стандарту – однак така ситуація має місце з причин, незалежних від ЗВО. За таких умов хоч і має місце недолік, однак з урахуванням контексту він, як правило, не буде суттєвим. </a:t>
            </a:r>
          </a:p>
        </p:txBody>
      </p:sp>
      <p:sp>
        <p:nvSpPr>
          <p:cNvPr id="5" name="Номер слайда 4"/>
          <p:cNvSpPr>
            <a:spLocks noGrp="1"/>
          </p:cNvSpPr>
          <p:nvPr>
            <p:ph type="sldNum" sz="quarter" idx="12"/>
          </p:nvPr>
        </p:nvSpPr>
        <p:spPr/>
        <p:txBody>
          <a:bodyPr/>
          <a:lstStyle/>
          <a:p>
            <a:fld id="{B19B0651-EE4F-4900-A07F-96A6BFA9D0F0}" type="slidenum">
              <a:rPr lang="ru-RU" smtClean="0"/>
              <a:t>16</a:t>
            </a:fld>
            <a:endParaRPr lang="ru-RU" dirty="0"/>
          </a:p>
        </p:txBody>
      </p:sp>
    </p:spTree>
    <p:extLst>
      <p:ext uri="{BB962C8B-B14F-4D97-AF65-F5344CB8AC3E}">
        <p14:creationId xmlns:p14="http://schemas.microsoft.com/office/powerpoint/2010/main" val="1876454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620688"/>
            <a:ext cx="6965245" cy="667202"/>
          </a:xfrm>
        </p:spPr>
        <p:txBody>
          <a:bodyPr>
            <a:normAutofit/>
          </a:bodyPr>
          <a:lstStyle/>
          <a:p>
            <a:r>
              <a:rPr lang="uk-UA" sz="3200" b="1" dirty="0" smtClean="0"/>
              <a:t>Критерій 2. </a:t>
            </a:r>
            <a:r>
              <a:rPr lang="uk-UA" sz="3200" dirty="0" smtClean="0"/>
              <a:t>Структура та зміст ОП</a:t>
            </a:r>
            <a:endParaRPr lang="uk-UA" sz="3200" dirty="0"/>
          </a:p>
        </p:txBody>
      </p:sp>
      <p:sp>
        <p:nvSpPr>
          <p:cNvPr id="3" name="Объект 2"/>
          <p:cNvSpPr>
            <a:spLocks noGrp="1"/>
          </p:cNvSpPr>
          <p:nvPr>
            <p:ph idx="1"/>
          </p:nvPr>
        </p:nvSpPr>
        <p:spPr>
          <a:xfrm>
            <a:off x="755576" y="1268760"/>
            <a:ext cx="7632848" cy="4824536"/>
          </a:xfrm>
        </p:spPr>
        <p:txBody>
          <a:bodyPr>
            <a:normAutofit lnSpcReduction="10000"/>
          </a:bodyPr>
          <a:lstStyle/>
          <a:p>
            <a:pPr marL="0" indent="0" algn="just">
              <a:buNone/>
            </a:pPr>
            <a:r>
              <a:rPr lang="uk-UA" b="1" dirty="0" smtClean="0"/>
              <a:t>Підкритерій</a:t>
            </a:r>
            <a:r>
              <a:rPr lang="uk-UA" b="1" dirty="0" smtClean="0"/>
              <a:t> 2.8. </a:t>
            </a:r>
            <a:r>
              <a:rPr lang="uk-UA" dirty="0" smtClean="0"/>
              <a:t>Обсяг ОП та окремих освітніх компонентів (у кредитах ЄКТС) відповідає фактичному навантаженню здобувачів, досягненню цілей та програмних результатів навчання.</a:t>
            </a:r>
          </a:p>
          <a:p>
            <a:pPr marL="0" indent="0" algn="just">
              <a:buNone/>
            </a:pPr>
            <a:r>
              <a:rPr lang="uk-UA" dirty="0" smtClean="0"/>
              <a:t>ЗВО має продемонструвати, що він вживає заходів для того, щоб </a:t>
            </a:r>
            <a:r>
              <a:rPr lang="uk-UA" dirty="0" smtClean="0"/>
              <a:t>реалістично</a:t>
            </a:r>
            <a:r>
              <a:rPr lang="uk-UA" dirty="0" smtClean="0"/>
              <a:t> оцінити, яким є обсяг самостійної роботи, у середньому потрібний здобувачеві для належного опанування цієї дисципліни. Зазвичай такими заходами є опитування/фокус-групи самих здобувачів. Результатом невжиття ЗВО таких заходів є необґрунтоване присвоєння дисциплінам недостатньої кількості кредитів, а отже – надмірне навантаження здобувачів вищої освіти.</a:t>
            </a:r>
            <a:endParaRPr lang="uk-UA" dirty="0"/>
          </a:p>
        </p:txBody>
      </p:sp>
      <p:sp>
        <p:nvSpPr>
          <p:cNvPr id="5" name="Номер слайда 4"/>
          <p:cNvSpPr>
            <a:spLocks noGrp="1"/>
          </p:cNvSpPr>
          <p:nvPr>
            <p:ph type="sldNum" sz="quarter" idx="12"/>
          </p:nvPr>
        </p:nvSpPr>
        <p:spPr/>
        <p:txBody>
          <a:bodyPr/>
          <a:lstStyle/>
          <a:p>
            <a:fld id="{B19B0651-EE4F-4900-A07F-96A6BFA9D0F0}" type="slidenum">
              <a:rPr lang="ru-RU" smtClean="0"/>
              <a:t>17</a:t>
            </a:fld>
            <a:endParaRPr lang="ru-RU" dirty="0"/>
          </a:p>
        </p:txBody>
      </p:sp>
    </p:spTree>
    <p:extLst>
      <p:ext uri="{BB962C8B-B14F-4D97-AF65-F5344CB8AC3E}">
        <p14:creationId xmlns:p14="http://schemas.microsoft.com/office/powerpoint/2010/main" val="35645322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548680"/>
            <a:ext cx="6965245" cy="739210"/>
          </a:xfrm>
        </p:spPr>
        <p:txBody>
          <a:bodyPr>
            <a:normAutofit/>
          </a:bodyPr>
          <a:lstStyle/>
          <a:p>
            <a:r>
              <a:rPr lang="uk-UA" sz="3200" b="1" dirty="0" smtClean="0"/>
              <a:t>Критерій 2. </a:t>
            </a:r>
            <a:r>
              <a:rPr lang="uk-UA" sz="3200" dirty="0" smtClean="0"/>
              <a:t>Структура та зміст ОП</a:t>
            </a:r>
            <a:endParaRPr lang="uk-UA" sz="3200" dirty="0"/>
          </a:p>
        </p:txBody>
      </p:sp>
      <p:sp>
        <p:nvSpPr>
          <p:cNvPr id="3" name="Объект 2"/>
          <p:cNvSpPr>
            <a:spLocks noGrp="1"/>
          </p:cNvSpPr>
          <p:nvPr>
            <p:ph idx="1"/>
          </p:nvPr>
        </p:nvSpPr>
        <p:spPr>
          <a:xfrm>
            <a:off x="755576" y="1268760"/>
            <a:ext cx="7632848" cy="4464496"/>
          </a:xfrm>
        </p:spPr>
        <p:txBody>
          <a:bodyPr/>
          <a:lstStyle/>
          <a:p>
            <a:pPr marL="0" indent="0" algn="just">
              <a:buNone/>
            </a:pPr>
            <a:r>
              <a:rPr lang="uk-UA" b="1" dirty="0" smtClean="0"/>
              <a:t>Підкритерій</a:t>
            </a:r>
            <a:r>
              <a:rPr lang="uk-UA" b="1" dirty="0" smtClean="0"/>
              <a:t> 2.9. </a:t>
            </a:r>
            <a:r>
              <a:rPr lang="uk-UA" dirty="0" smtClean="0"/>
              <a:t>Структура освітньої програми та навчальний план підготовки здобувачів вищої освіти за дуальною формою у разі її здійснення узгоджені із завданнями та особливостями цієї форми здобуття освіти.</a:t>
            </a:r>
          </a:p>
          <a:p>
            <a:pPr marL="0" indent="0" algn="just">
              <a:buNone/>
            </a:pPr>
            <a:r>
              <a:rPr lang="uk-UA" dirty="0" smtClean="0"/>
              <a:t>Наявність елементів дуальної освіти не є обов’язковою при акредитації ОП. Однак якщо ЗВО упроваджує ОП з дуальною формою освіти, він має продемонструвати, що структура та навчальний план програми узгоджені із особливостями цієї форми. </a:t>
            </a:r>
          </a:p>
          <a:p>
            <a:pPr marL="0" indent="0">
              <a:buNone/>
            </a:pPr>
            <a:r>
              <a:rPr lang="ru-RU" dirty="0" smtClean="0"/>
              <a:t> </a:t>
            </a:r>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18</a:t>
            </a:fld>
            <a:endParaRPr lang="ru-RU" dirty="0"/>
          </a:p>
        </p:txBody>
      </p:sp>
    </p:spTree>
    <p:extLst>
      <p:ext uri="{BB962C8B-B14F-4D97-AF65-F5344CB8AC3E}">
        <p14:creationId xmlns:p14="http://schemas.microsoft.com/office/powerpoint/2010/main" val="3839328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620688"/>
            <a:ext cx="7632847" cy="811217"/>
          </a:xfrm>
        </p:spPr>
        <p:txBody>
          <a:bodyPr>
            <a:noAutofit/>
          </a:bodyPr>
          <a:lstStyle/>
          <a:p>
            <a:r>
              <a:rPr lang="uk-UA" sz="3200" b="1" dirty="0" smtClean="0"/>
              <a:t>Критерій 3.</a:t>
            </a:r>
            <a:r>
              <a:rPr lang="uk-UA" sz="3200" dirty="0" smtClean="0"/>
              <a:t> </a:t>
            </a:r>
            <a:r>
              <a:rPr lang="uk-UA" sz="2900" dirty="0" smtClean="0"/>
              <a:t>Доступ до освітньої програми та визнання результатів навчання</a:t>
            </a:r>
            <a:endParaRPr lang="uk-UA" sz="2900" dirty="0"/>
          </a:p>
        </p:txBody>
      </p:sp>
      <p:sp>
        <p:nvSpPr>
          <p:cNvPr id="3" name="Объект 2"/>
          <p:cNvSpPr>
            <a:spLocks noGrp="1"/>
          </p:cNvSpPr>
          <p:nvPr>
            <p:ph idx="1"/>
          </p:nvPr>
        </p:nvSpPr>
        <p:spPr>
          <a:xfrm>
            <a:off x="755576" y="1556792"/>
            <a:ext cx="7632848" cy="4752528"/>
          </a:xfrm>
        </p:spPr>
        <p:txBody>
          <a:bodyPr>
            <a:normAutofit/>
          </a:bodyPr>
          <a:lstStyle/>
          <a:p>
            <a:pPr marL="0" indent="0" algn="just">
              <a:buNone/>
            </a:pPr>
            <a:r>
              <a:rPr lang="uk-UA" b="1" dirty="0" smtClean="0"/>
              <a:t>Підкритерій</a:t>
            </a:r>
            <a:r>
              <a:rPr lang="uk-UA" b="1" dirty="0" smtClean="0"/>
              <a:t> 3.1. </a:t>
            </a:r>
            <a:r>
              <a:rPr lang="uk-UA" dirty="0" smtClean="0"/>
              <a:t>Правила прийому на навчання за освітньою програмою є чіткими та зрозумілими, не містять дискримінаційних положень та оприлюднені на офіційному </a:t>
            </a:r>
            <a:r>
              <a:rPr lang="uk-UA" dirty="0" smtClean="0"/>
              <a:t>вебсайті</a:t>
            </a:r>
            <a:r>
              <a:rPr lang="uk-UA" dirty="0" smtClean="0"/>
              <a:t> ЗВО.</a:t>
            </a:r>
          </a:p>
          <a:p>
            <a:pPr marL="0" indent="0" algn="just">
              <a:buNone/>
            </a:pPr>
            <a:r>
              <a:rPr lang="uk-UA" b="1" dirty="0" smtClean="0"/>
              <a:t>Підкритерій</a:t>
            </a:r>
            <a:r>
              <a:rPr lang="uk-UA" b="1" dirty="0" smtClean="0"/>
              <a:t> 3.2. </a:t>
            </a:r>
            <a:r>
              <a:rPr lang="uk-UA" dirty="0" smtClean="0"/>
              <a:t>Правила прийому на навчання за ОП враховують особливості самої освітньої програми</a:t>
            </a:r>
          </a:p>
          <a:p>
            <a:pPr marL="0" indent="0" algn="just">
              <a:buNone/>
            </a:pPr>
            <a:endParaRPr lang="uk-UA" dirty="0" smtClean="0"/>
          </a:p>
          <a:p>
            <a:pPr marL="0" indent="0" algn="just">
              <a:buNone/>
            </a:pPr>
            <a:r>
              <a:rPr lang="uk-UA" dirty="0" smtClean="0"/>
              <a:t>Визначення, чи є певні обмеження або привілеї щодо доступу до навчання на ОП, обґрунтованою чи необґрунтованою дискримінацією, є завданням експертної групи.</a:t>
            </a:r>
            <a:endParaRPr lang="uk-UA" dirty="0"/>
          </a:p>
        </p:txBody>
      </p:sp>
      <p:sp>
        <p:nvSpPr>
          <p:cNvPr id="5" name="Номер слайда 4"/>
          <p:cNvSpPr>
            <a:spLocks noGrp="1"/>
          </p:cNvSpPr>
          <p:nvPr>
            <p:ph type="sldNum" sz="quarter" idx="12"/>
          </p:nvPr>
        </p:nvSpPr>
        <p:spPr/>
        <p:txBody>
          <a:bodyPr/>
          <a:lstStyle/>
          <a:p>
            <a:fld id="{B19B0651-EE4F-4900-A07F-96A6BFA9D0F0}" type="slidenum">
              <a:rPr lang="ru-RU" smtClean="0"/>
              <a:t>19</a:t>
            </a:fld>
            <a:endParaRPr lang="ru-RU" dirty="0"/>
          </a:p>
        </p:txBody>
      </p:sp>
    </p:spTree>
    <p:extLst>
      <p:ext uri="{BB962C8B-B14F-4D97-AF65-F5344CB8AC3E}">
        <p14:creationId xmlns:p14="http://schemas.microsoft.com/office/powerpoint/2010/main" val="2240806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7" y="817583"/>
            <a:ext cx="7560840" cy="883226"/>
          </a:xfrm>
        </p:spPr>
        <p:txBody>
          <a:bodyPr>
            <a:normAutofit fontScale="90000"/>
          </a:bodyPr>
          <a:lstStyle/>
          <a:p>
            <a:r>
              <a:rPr lang="uk-UA" sz="3200" b="1" dirty="0" smtClean="0"/>
              <a:t>Критерій 1.</a:t>
            </a:r>
            <a:r>
              <a:rPr lang="uk-UA" sz="3200" dirty="0" smtClean="0"/>
              <a:t> Проектування та цілі освітньої програми</a:t>
            </a:r>
            <a:endParaRPr lang="uk-UA" sz="3200" dirty="0"/>
          </a:p>
        </p:txBody>
      </p:sp>
      <p:sp>
        <p:nvSpPr>
          <p:cNvPr id="3" name="Объект 2"/>
          <p:cNvSpPr>
            <a:spLocks noGrp="1"/>
          </p:cNvSpPr>
          <p:nvPr>
            <p:ph idx="1"/>
          </p:nvPr>
        </p:nvSpPr>
        <p:spPr>
          <a:xfrm>
            <a:off x="899592" y="1916832"/>
            <a:ext cx="7344816" cy="3806237"/>
          </a:xfrm>
        </p:spPr>
        <p:txBody>
          <a:bodyPr>
            <a:normAutofit lnSpcReduction="10000"/>
          </a:bodyPr>
          <a:lstStyle/>
          <a:p>
            <a:pPr marL="0" indent="0" algn="just">
              <a:buNone/>
            </a:pPr>
            <a:r>
              <a:rPr lang="uk-UA" b="1" dirty="0" smtClean="0"/>
              <a:t>Підкритерій</a:t>
            </a:r>
            <a:r>
              <a:rPr lang="uk-UA" b="1" dirty="0" smtClean="0"/>
              <a:t> 1.1. </a:t>
            </a:r>
            <a:r>
              <a:rPr lang="uk-UA" dirty="0" smtClean="0"/>
              <a:t>Освітня програма має чітко сформульовані цілі, які відповідають місії та стратегії закладу вищої освіти.</a:t>
            </a:r>
          </a:p>
          <a:p>
            <a:pPr marL="0" indent="0" algn="just">
              <a:buNone/>
            </a:pPr>
            <a:r>
              <a:rPr lang="uk-UA" dirty="0" smtClean="0"/>
              <a:t>Підкритерій</a:t>
            </a:r>
            <a:r>
              <a:rPr lang="uk-UA" dirty="0" smtClean="0"/>
              <a:t> вимагає (1) чіткості цілей ОП, та (2) їхнього взаємозв’язку з місією та стратегією ЗВО. Чіткість означає, що ОП має цілі, що дозволяють відрізнити її від аналогічних програм та визначити, у чому полягає її «фокус». </a:t>
            </a:r>
          </a:p>
          <a:p>
            <a:pPr marL="0" indent="0" algn="just">
              <a:buNone/>
            </a:pPr>
            <a:r>
              <a:rPr lang="uk-UA" b="1" dirty="0" smtClean="0"/>
              <a:t>Недолік:</a:t>
            </a:r>
            <a:r>
              <a:rPr lang="uk-UA" dirty="0" smtClean="0"/>
              <a:t> відсутність у ЗВО зафіксованої місії та стратегії</a:t>
            </a:r>
            <a:endParaRPr lang="uk-UA" dirty="0"/>
          </a:p>
        </p:txBody>
      </p:sp>
      <p:sp>
        <p:nvSpPr>
          <p:cNvPr id="5" name="Номер слайда 4"/>
          <p:cNvSpPr>
            <a:spLocks noGrp="1"/>
          </p:cNvSpPr>
          <p:nvPr>
            <p:ph type="sldNum" sz="quarter" idx="12"/>
          </p:nvPr>
        </p:nvSpPr>
        <p:spPr/>
        <p:txBody>
          <a:bodyPr/>
          <a:lstStyle/>
          <a:p>
            <a:fld id="{B19B0651-EE4F-4900-A07F-96A6BFA9D0F0}" type="slidenum">
              <a:rPr lang="ru-RU" smtClean="0"/>
              <a:t>2</a:t>
            </a:fld>
            <a:endParaRPr lang="ru-RU" dirty="0"/>
          </a:p>
        </p:txBody>
      </p:sp>
    </p:spTree>
    <p:extLst>
      <p:ext uri="{BB962C8B-B14F-4D97-AF65-F5344CB8AC3E}">
        <p14:creationId xmlns:p14="http://schemas.microsoft.com/office/powerpoint/2010/main" val="15591656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548680"/>
            <a:ext cx="6965245" cy="1027242"/>
          </a:xfrm>
        </p:spPr>
        <p:txBody>
          <a:bodyPr>
            <a:normAutofit/>
          </a:bodyPr>
          <a:lstStyle/>
          <a:p>
            <a:r>
              <a:rPr lang="uk-UA" sz="2900" b="1" dirty="0" smtClean="0"/>
              <a:t>Критерій 3.</a:t>
            </a:r>
            <a:r>
              <a:rPr lang="uk-UA" sz="2900" dirty="0" smtClean="0"/>
              <a:t> Доступ до освітньої програми та визнання результатів навчання</a:t>
            </a:r>
            <a:endParaRPr lang="uk-UA" sz="2900" dirty="0"/>
          </a:p>
        </p:txBody>
      </p:sp>
      <p:sp>
        <p:nvSpPr>
          <p:cNvPr id="3" name="Объект 2"/>
          <p:cNvSpPr>
            <a:spLocks noGrp="1"/>
          </p:cNvSpPr>
          <p:nvPr>
            <p:ph idx="1"/>
          </p:nvPr>
        </p:nvSpPr>
        <p:spPr>
          <a:xfrm>
            <a:off x="755576" y="1556792"/>
            <a:ext cx="7632848" cy="4166277"/>
          </a:xfrm>
        </p:spPr>
        <p:txBody>
          <a:bodyPr/>
          <a:lstStyle/>
          <a:p>
            <a:pPr marL="0" indent="0" algn="just">
              <a:buNone/>
            </a:pPr>
            <a:r>
              <a:rPr lang="uk-UA" dirty="0" smtClean="0"/>
              <a:t>Підкритерій</a:t>
            </a:r>
            <a:r>
              <a:rPr lang="uk-UA" dirty="0" smtClean="0"/>
              <a:t> 3.3. Визначено чіткі та зрозумілі правила визнання результатів навчання, отриманих в інших закладах освіти, зокрема під час академічної мобільності, що відповідають Конвенції про визнання кваліфікацій з  вищої освіти в Європейському регіоні (Лісабон, 1997 р.), є доступними для всіх учасників освітнього процесу та яких послідовно дотримуються під час реалізації освітньої програми.</a:t>
            </a:r>
          </a:p>
          <a:p>
            <a:pPr marL="0" indent="0" algn="just">
              <a:buNone/>
            </a:pPr>
            <a:r>
              <a:rPr lang="uk-UA" b="1" dirty="0" smtClean="0"/>
              <a:t>Недолік:</a:t>
            </a:r>
            <a:r>
              <a:rPr lang="uk-UA" dirty="0" smtClean="0"/>
              <a:t> відсутність подібних правил, їхня нечіткість та незрозумілість, а так само недотримання на практиці</a:t>
            </a:r>
            <a:endParaRPr lang="uk-UA" dirty="0"/>
          </a:p>
        </p:txBody>
      </p:sp>
      <p:sp>
        <p:nvSpPr>
          <p:cNvPr id="5" name="Номер слайда 4"/>
          <p:cNvSpPr>
            <a:spLocks noGrp="1"/>
          </p:cNvSpPr>
          <p:nvPr>
            <p:ph type="sldNum" sz="quarter" idx="12"/>
          </p:nvPr>
        </p:nvSpPr>
        <p:spPr/>
        <p:txBody>
          <a:bodyPr/>
          <a:lstStyle/>
          <a:p>
            <a:fld id="{B19B0651-EE4F-4900-A07F-96A6BFA9D0F0}" type="slidenum">
              <a:rPr lang="ru-RU" smtClean="0"/>
              <a:t>20</a:t>
            </a:fld>
            <a:endParaRPr lang="ru-RU" dirty="0"/>
          </a:p>
        </p:txBody>
      </p:sp>
    </p:spTree>
    <p:extLst>
      <p:ext uri="{BB962C8B-B14F-4D97-AF65-F5344CB8AC3E}">
        <p14:creationId xmlns:p14="http://schemas.microsoft.com/office/powerpoint/2010/main" val="11069262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620688"/>
            <a:ext cx="6965245" cy="1099250"/>
          </a:xfrm>
        </p:spPr>
        <p:txBody>
          <a:bodyPr>
            <a:normAutofit/>
          </a:bodyPr>
          <a:lstStyle/>
          <a:p>
            <a:r>
              <a:rPr lang="uk-UA" sz="2900" dirty="0" smtClean="0"/>
              <a:t>Критерій 3. Доступ до освітньої програми та визнання результатів навчання</a:t>
            </a:r>
            <a:endParaRPr lang="uk-UA" sz="2900" dirty="0"/>
          </a:p>
        </p:txBody>
      </p:sp>
      <p:sp>
        <p:nvSpPr>
          <p:cNvPr id="3" name="Объект 2"/>
          <p:cNvSpPr>
            <a:spLocks noGrp="1"/>
          </p:cNvSpPr>
          <p:nvPr>
            <p:ph idx="1"/>
          </p:nvPr>
        </p:nvSpPr>
        <p:spPr>
          <a:xfrm>
            <a:off x="755576" y="1700808"/>
            <a:ext cx="7632848" cy="3603812"/>
          </a:xfrm>
        </p:spPr>
        <p:txBody>
          <a:bodyPr/>
          <a:lstStyle/>
          <a:p>
            <a:pPr marL="0" indent="0" algn="just">
              <a:buNone/>
            </a:pPr>
            <a:r>
              <a:rPr lang="uk-UA" b="1" dirty="0" smtClean="0"/>
              <a:t>Підкритерій</a:t>
            </a:r>
            <a:r>
              <a:rPr lang="uk-UA" b="1" dirty="0" smtClean="0"/>
              <a:t> 3.4. </a:t>
            </a:r>
            <a:r>
              <a:rPr lang="uk-UA" dirty="0" smtClean="0"/>
              <a:t>Визначено чіткі та зрозумілі правила визнання результатів навчання, отриманих у неформальній освіті, що є доступними для всіх учасників освітнього процесу та яких послідовно дотримуються під час реалізації освітньої програми.</a:t>
            </a:r>
          </a:p>
          <a:p>
            <a:pPr marL="0" indent="0" algn="just">
              <a:buNone/>
            </a:pPr>
            <a:r>
              <a:rPr lang="uk-UA" dirty="0" smtClean="0"/>
              <a:t>Відсутність нормативного регулювання цих питань на загальнодержавному рівні не є перешкодою для запровадження відповідних процедур</a:t>
            </a:r>
            <a:endParaRPr lang="uk-UA" dirty="0"/>
          </a:p>
        </p:txBody>
      </p:sp>
      <p:sp>
        <p:nvSpPr>
          <p:cNvPr id="5" name="Номер слайда 4"/>
          <p:cNvSpPr>
            <a:spLocks noGrp="1"/>
          </p:cNvSpPr>
          <p:nvPr>
            <p:ph type="sldNum" sz="quarter" idx="12"/>
          </p:nvPr>
        </p:nvSpPr>
        <p:spPr/>
        <p:txBody>
          <a:bodyPr/>
          <a:lstStyle/>
          <a:p>
            <a:fld id="{B19B0651-EE4F-4900-A07F-96A6BFA9D0F0}" type="slidenum">
              <a:rPr lang="ru-RU" smtClean="0"/>
              <a:t>21</a:t>
            </a:fld>
            <a:endParaRPr lang="ru-RU" dirty="0"/>
          </a:p>
        </p:txBody>
      </p:sp>
    </p:spTree>
    <p:extLst>
      <p:ext uri="{BB962C8B-B14F-4D97-AF65-F5344CB8AC3E}">
        <p14:creationId xmlns:p14="http://schemas.microsoft.com/office/powerpoint/2010/main" val="35614328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548680"/>
            <a:ext cx="6965245" cy="739210"/>
          </a:xfrm>
        </p:spPr>
        <p:txBody>
          <a:bodyPr>
            <a:normAutofit/>
          </a:bodyPr>
          <a:lstStyle/>
          <a:p>
            <a:r>
              <a:rPr lang="uk-UA" sz="2900" b="1" dirty="0" smtClean="0"/>
              <a:t>Критерій 4. </a:t>
            </a:r>
            <a:r>
              <a:rPr lang="uk-UA" sz="2900" dirty="0" smtClean="0"/>
              <a:t>Навчання і викладання за ОП</a:t>
            </a:r>
            <a:endParaRPr lang="uk-UA" sz="2900" dirty="0"/>
          </a:p>
        </p:txBody>
      </p:sp>
      <p:sp>
        <p:nvSpPr>
          <p:cNvPr id="3" name="Объект 2"/>
          <p:cNvSpPr>
            <a:spLocks noGrp="1"/>
          </p:cNvSpPr>
          <p:nvPr>
            <p:ph idx="1"/>
          </p:nvPr>
        </p:nvSpPr>
        <p:spPr>
          <a:xfrm>
            <a:off x="755576" y="1196752"/>
            <a:ext cx="7632848" cy="4526317"/>
          </a:xfrm>
        </p:spPr>
        <p:txBody>
          <a:bodyPr>
            <a:normAutofit lnSpcReduction="10000"/>
          </a:bodyPr>
          <a:lstStyle/>
          <a:p>
            <a:pPr marL="0" indent="0" algn="just">
              <a:buNone/>
            </a:pPr>
            <a:r>
              <a:rPr lang="ru-RU" b="1" dirty="0"/>
              <a:t>Підкритерій </a:t>
            </a:r>
            <a:r>
              <a:rPr lang="ru-RU" b="1" dirty="0" smtClean="0"/>
              <a:t>4.1.  </a:t>
            </a:r>
            <a:r>
              <a:rPr lang="uk-UA" dirty="0" smtClean="0"/>
              <a:t>Форми та методи навчання і викладання сприяють досягненню заявлених у ОП цілей та програмних РН, відповідають вимогам студентоцентрованого підходу та принципам академічної свободи. </a:t>
            </a:r>
          </a:p>
          <a:p>
            <a:pPr marL="0" indent="0" algn="just">
              <a:buNone/>
            </a:pPr>
            <a:r>
              <a:rPr lang="ru-RU" dirty="0"/>
              <a:t>Відповідність методів навчання і викладання програмним РН обґрунтовується у додатку до відомостей про самооцінювання через відповідну матрицю. </a:t>
            </a:r>
            <a:endParaRPr lang="ru-RU" dirty="0" smtClean="0"/>
          </a:p>
          <a:p>
            <a:pPr marL="0" indent="0" algn="just">
              <a:buNone/>
            </a:pPr>
            <a:r>
              <a:rPr lang="ru-RU" dirty="0"/>
              <a:t>ЗВО має продемонструвати, що застосовувані ним методи навчання і викладання відповідають концепту студентоцентрованості. </a:t>
            </a:r>
            <a:endParaRPr lang="uk-UA" dirty="0" smtClean="0"/>
          </a:p>
          <a:p>
            <a:pPr algn="just"/>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22</a:t>
            </a:fld>
            <a:endParaRPr lang="ru-RU" dirty="0"/>
          </a:p>
        </p:txBody>
      </p:sp>
    </p:spTree>
    <p:extLst>
      <p:ext uri="{BB962C8B-B14F-4D97-AF65-F5344CB8AC3E}">
        <p14:creationId xmlns:p14="http://schemas.microsoft.com/office/powerpoint/2010/main" val="32883936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476672"/>
            <a:ext cx="7632847" cy="986461"/>
          </a:xfrm>
        </p:spPr>
        <p:txBody>
          <a:bodyPr>
            <a:noAutofit/>
          </a:bodyPr>
          <a:lstStyle/>
          <a:p>
            <a:r>
              <a:rPr lang="ru-RU" sz="2000" dirty="0"/>
              <a:t>Матриця</a:t>
            </a:r>
            <a:r>
              <a:rPr lang="ru-RU" sz="2000" dirty="0"/>
              <a:t> </a:t>
            </a:r>
            <a:r>
              <a:rPr lang="ru-RU" sz="2000" dirty="0"/>
              <a:t>спів-відношення</a:t>
            </a:r>
            <a:r>
              <a:rPr lang="ru-RU" sz="2000" dirty="0"/>
              <a:t> </a:t>
            </a:r>
            <a:r>
              <a:rPr lang="ru-RU" sz="2000" dirty="0"/>
              <a:t>результатів</a:t>
            </a:r>
            <a:r>
              <a:rPr lang="ru-RU" sz="2000" dirty="0"/>
              <a:t> </a:t>
            </a:r>
            <a:r>
              <a:rPr lang="ru-RU" sz="2000" dirty="0"/>
              <a:t>навчання</a:t>
            </a:r>
            <a:r>
              <a:rPr lang="ru-RU" sz="2000" dirty="0"/>
              <a:t>, </a:t>
            </a:r>
            <a:r>
              <a:rPr lang="ru-RU" sz="2000" dirty="0"/>
              <a:t>освітніх</a:t>
            </a:r>
            <a:r>
              <a:rPr lang="ru-RU" sz="2000" dirty="0"/>
              <a:t> </a:t>
            </a:r>
            <a:r>
              <a:rPr lang="ru-RU" sz="2000" dirty="0"/>
              <a:t>компонентів</a:t>
            </a:r>
            <a:r>
              <a:rPr lang="ru-RU" sz="2000" dirty="0"/>
              <a:t>, </a:t>
            </a:r>
            <a:r>
              <a:rPr lang="ru-RU" sz="2000" dirty="0"/>
              <a:t>методів</a:t>
            </a:r>
            <a:r>
              <a:rPr lang="ru-RU" sz="2000" dirty="0"/>
              <a:t> </a:t>
            </a:r>
            <a:r>
              <a:rPr lang="ru-RU" sz="2000" dirty="0"/>
              <a:t>навчання</a:t>
            </a:r>
            <a:r>
              <a:rPr lang="ru-RU" sz="2000" dirty="0"/>
              <a:t>, форм </a:t>
            </a:r>
            <a:r>
              <a:rPr lang="ru-RU" sz="2000" dirty="0"/>
              <a:t>оцінювання</a:t>
            </a:r>
            <a:r>
              <a:rPr lang="ru-RU" sz="2000" dirty="0"/>
              <a:t> </a:t>
            </a:r>
            <a:br>
              <a:rPr lang="ru-RU" sz="2000" dirty="0"/>
            </a:br>
            <a:r>
              <a:rPr lang="ru-RU" sz="2000" dirty="0"/>
              <a:t>(</a:t>
            </a:r>
            <a:r>
              <a:rPr lang="ru-RU" sz="2000" dirty="0"/>
              <a:t>Таблиця</a:t>
            </a:r>
            <a:r>
              <a:rPr lang="ru-RU" sz="2000" dirty="0"/>
              <a:t> №3 у </a:t>
            </a:r>
            <a:r>
              <a:rPr lang="ru-RU" sz="2000" dirty="0"/>
              <a:t>Відомостях</a:t>
            </a:r>
            <a:r>
              <a:rPr lang="ru-RU" sz="2000" dirty="0"/>
              <a:t> про </a:t>
            </a:r>
            <a:r>
              <a:rPr lang="ru-RU" sz="2000" dirty="0"/>
              <a:t>самооцінювання</a:t>
            </a:r>
            <a:r>
              <a:rPr lang="ru-RU" sz="2000" dirty="0"/>
              <a:t>):</a:t>
            </a:r>
          </a:p>
        </p:txBody>
      </p:sp>
      <p:graphicFrame>
        <p:nvGraphicFramePr>
          <p:cNvPr id="6" name="Объект 5"/>
          <p:cNvGraphicFramePr>
            <a:graphicFrameLocks noGrp="1"/>
          </p:cNvGraphicFramePr>
          <p:nvPr>
            <p:ph idx="1"/>
            <p:extLst>
              <p:ext uri="{D42A27DB-BD31-4B8C-83A1-F6EECF244321}">
                <p14:modId xmlns:p14="http://schemas.microsoft.com/office/powerpoint/2010/main" val="3019858092"/>
              </p:ext>
            </p:extLst>
          </p:nvPr>
        </p:nvGraphicFramePr>
        <p:xfrm>
          <a:off x="17186" y="1456520"/>
          <a:ext cx="9235333" cy="5279168"/>
        </p:xfrm>
        <a:graphic>
          <a:graphicData uri="http://schemas.openxmlformats.org/drawingml/2006/table">
            <a:tbl>
              <a:tblPr firstRow="1" bandRow="1">
                <a:tableStyleId>{5C22544A-7EE6-4342-B048-85BDC9FD1C3A}</a:tableStyleId>
              </a:tblPr>
              <a:tblGrid>
                <a:gridCol w="1458470"/>
                <a:gridCol w="1944216"/>
                <a:gridCol w="1872208"/>
                <a:gridCol w="1512168"/>
                <a:gridCol w="2448271"/>
              </a:tblGrid>
              <a:tr h="601531">
                <a:tc>
                  <a:txBody>
                    <a:bodyPr/>
                    <a:lstStyle/>
                    <a:p>
                      <a:endParaRPr lang="ru-RU" sz="1700" dirty="0"/>
                    </a:p>
                  </a:txBody>
                  <a:tcPr/>
                </a:tc>
                <a:tc>
                  <a:txBody>
                    <a:bodyPr/>
                    <a:lstStyle/>
                    <a:p>
                      <a:r>
                        <a:rPr lang="ru-RU" sz="1700" dirty="0" smtClean="0"/>
                        <a:t>ОК 1</a:t>
                      </a:r>
                    </a:p>
                    <a:p>
                      <a:r>
                        <a:rPr lang="ru-RU" sz="1700" dirty="0" smtClean="0"/>
                        <a:t>(дисципліна 2)</a:t>
                      </a:r>
                      <a:endParaRPr lang="ru-RU" sz="1700" dirty="0"/>
                    </a:p>
                  </a:txBody>
                  <a:tcPr/>
                </a:tc>
                <a:tc>
                  <a:txBody>
                    <a:bodyPr/>
                    <a:lstStyle/>
                    <a:p>
                      <a:r>
                        <a:rPr lang="ru-RU" sz="1700" dirty="0" smtClean="0"/>
                        <a:t>ОК 2</a:t>
                      </a:r>
                    </a:p>
                    <a:p>
                      <a:r>
                        <a:rPr lang="ru-RU" sz="1700" dirty="0" smtClean="0"/>
                        <a:t>(дисципліна 2)</a:t>
                      </a:r>
                      <a:endParaRPr lang="ru-RU" sz="1700" dirty="0"/>
                    </a:p>
                  </a:txBody>
                  <a:tcPr/>
                </a:tc>
                <a:tc>
                  <a:txBody>
                    <a:bodyPr/>
                    <a:lstStyle/>
                    <a:p>
                      <a:r>
                        <a:rPr lang="ru-RU" sz="1700" dirty="0" smtClean="0"/>
                        <a:t>ОК 3</a:t>
                      </a:r>
                    </a:p>
                    <a:p>
                      <a:r>
                        <a:rPr lang="ru-RU" sz="1700" dirty="0" smtClean="0"/>
                        <a:t>(практика)</a:t>
                      </a:r>
                      <a:endParaRPr lang="ru-RU" sz="1700" dirty="0"/>
                    </a:p>
                  </a:txBody>
                  <a:tcPr/>
                </a:tc>
                <a:tc>
                  <a:txBody>
                    <a:bodyPr/>
                    <a:lstStyle/>
                    <a:p>
                      <a:r>
                        <a:rPr lang="ru-RU" sz="1700" dirty="0" smtClean="0"/>
                        <a:t>ОК 5</a:t>
                      </a:r>
                    </a:p>
                    <a:p>
                      <a:r>
                        <a:rPr lang="ru-RU" sz="1700" dirty="0" smtClean="0"/>
                        <a:t>(курсова робота)</a:t>
                      </a:r>
                      <a:endParaRPr lang="ru-RU" sz="1700" dirty="0"/>
                    </a:p>
                  </a:txBody>
                  <a:tcPr/>
                </a:tc>
              </a:tr>
              <a:tr h="758660">
                <a:tc>
                  <a:txBody>
                    <a:bodyPr/>
                    <a:lstStyle/>
                    <a:p>
                      <a:r>
                        <a:rPr lang="ru-RU" sz="1700" dirty="0" smtClean="0"/>
                        <a:t>Результат навчання 1</a:t>
                      </a:r>
                      <a:endParaRPr lang="ru-RU" sz="1700" dirty="0"/>
                    </a:p>
                  </a:txBody>
                  <a:tcPr/>
                </a:tc>
                <a:tc>
                  <a:txBody>
                    <a:bodyPr/>
                    <a:lstStyle/>
                    <a:p>
                      <a:r>
                        <a:rPr lang="ru-RU" sz="1700" dirty="0" smtClean="0"/>
                        <a:t>Методи навчання</a:t>
                      </a:r>
                    </a:p>
                    <a:p>
                      <a:r>
                        <a:rPr lang="ru-RU" sz="1700" dirty="0" smtClean="0"/>
                        <a:t>Форма оцінювання</a:t>
                      </a:r>
                      <a:endParaRPr lang="ru-RU" sz="1700" dirty="0"/>
                    </a:p>
                  </a:txBody>
                  <a:tcPr/>
                </a:tc>
                <a:tc>
                  <a:txBody>
                    <a:bodyPr/>
                    <a:lstStyle/>
                    <a:p>
                      <a:endParaRPr lang="ru-RU" sz="1700" dirty="0"/>
                    </a:p>
                  </a:txBody>
                  <a:tcPr/>
                </a:tc>
                <a:tc>
                  <a:txBody>
                    <a:bodyPr/>
                    <a:lstStyle/>
                    <a:p>
                      <a:endParaRPr lang="ru-RU" sz="1700" dirty="0"/>
                    </a:p>
                  </a:txBody>
                  <a:tcPr/>
                </a:tc>
                <a:tc>
                  <a:txBody>
                    <a:bodyPr/>
                    <a:lstStyle/>
                    <a:p>
                      <a:endParaRPr lang="ru-RU" sz="1700" dirty="0"/>
                    </a:p>
                  </a:txBody>
                  <a:tcPr/>
                </a:tc>
              </a:tr>
              <a:tr h="1137228">
                <a:tc>
                  <a:txBody>
                    <a:bodyPr/>
                    <a:lstStyle/>
                    <a:p>
                      <a:r>
                        <a:rPr lang="ru-RU" sz="1700" dirty="0" smtClean="0"/>
                        <a:t>РН2</a:t>
                      </a:r>
                    </a:p>
                    <a:p>
                      <a:r>
                        <a:rPr lang="ru-RU" sz="1700" dirty="0" smtClean="0"/>
                        <a:t>Аналізувати і описувати (приклад)</a:t>
                      </a:r>
                      <a:endParaRPr lang="ru-RU" sz="1700" dirty="0"/>
                    </a:p>
                  </a:txBody>
                  <a:tcPr/>
                </a:tc>
                <a:tc>
                  <a:txBody>
                    <a:bodyPr/>
                    <a:lstStyle/>
                    <a:p>
                      <a:endParaRPr lang="ru-RU" sz="1700" dirty="0"/>
                    </a:p>
                  </a:txBody>
                  <a:tcPr/>
                </a:tc>
                <a:tc>
                  <a:txBody>
                    <a:bodyPr/>
                    <a:lstStyle/>
                    <a:p>
                      <a:r>
                        <a:rPr lang="ru-RU" sz="1700" dirty="0" smtClean="0"/>
                        <a:t>Письмова робота</a:t>
                      </a:r>
                    </a:p>
                    <a:p>
                      <a:r>
                        <a:rPr lang="ru-RU" sz="1700" dirty="0" smtClean="0"/>
                        <a:t>Бали за зміст, форму, посилання на літературу</a:t>
                      </a:r>
                      <a:endParaRPr lang="ru-RU" sz="1700" dirty="0"/>
                    </a:p>
                  </a:txBody>
                  <a:tcPr/>
                </a:tc>
                <a:tc>
                  <a:txBody>
                    <a:bodyPr/>
                    <a:lstStyle/>
                    <a:p>
                      <a:endParaRPr lang="ru-RU" sz="1700" dirty="0"/>
                    </a:p>
                  </a:txBody>
                  <a:tcPr/>
                </a:tc>
                <a:tc>
                  <a:txBody>
                    <a:bodyPr/>
                    <a:lstStyle/>
                    <a:p>
                      <a:endParaRPr lang="ru-RU" sz="1700" dirty="0"/>
                    </a:p>
                  </a:txBody>
                  <a:tcPr/>
                </a:tc>
              </a:tr>
              <a:tr h="1213856">
                <a:tc>
                  <a:txBody>
                    <a:bodyPr/>
                    <a:lstStyle/>
                    <a:p>
                      <a:r>
                        <a:rPr lang="ru-RU" sz="1700" dirty="0" smtClean="0"/>
                        <a:t>РН3</a:t>
                      </a:r>
                    </a:p>
                    <a:p>
                      <a:r>
                        <a:rPr lang="ru-RU" sz="1700" dirty="0" smtClean="0"/>
                        <a:t>вміти проводити… (приклад)</a:t>
                      </a:r>
                      <a:endParaRPr lang="ru-RU" sz="1700" dirty="0"/>
                    </a:p>
                  </a:txBody>
                  <a:tcPr/>
                </a:tc>
                <a:tc>
                  <a:txBody>
                    <a:bodyPr/>
                    <a:lstStyle/>
                    <a:p>
                      <a:endParaRPr lang="ru-RU" sz="1700" dirty="0"/>
                    </a:p>
                  </a:txBody>
                  <a:tcPr/>
                </a:tc>
                <a:tc>
                  <a:txBody>
                    <a:bodyPr/>
                    <a:lstStyle/>
                    <a:p>
                      <a:endParaRPr lang="ru-RU" sz="1700" dirty="0"/>
                    </a:p>
                  </a:txBody>
                  <a:tcPr/>
                </a:tc>
                <a:tc>
                  <a:txBody>
                    <a:bodyPr/>
                    <a:lstStyle/>
                    <a:p>
                      <a:r>
                        <a:rPr lang="ru-RU" sz="1700" dirty="0" smtClean="0"/>
                        <a:t>Аналіз масиву</a:t>
                      </a:r>
                    </a:p>
                    <a:p>
                      <a:r>
                        <a:rPr lang="ru-RU" sz="1700" dirty="0" smtClean="0"/>
                        <a:t>Бали за точність, використання методів</a:t>
                      </a:r>
                      <a:endParaRPr lang="ru-RU" sz="1700" dirty="0"/>
                    </a:p>
                  </a:txBody>
                  <a:tcPr/>
                </a:tc>
                <a:tc>
                  <a:txBody>
                    <a:bodyPr/>
                    <a:lstStyle/>
                    <a:p>
                      <a:endParaRPr lang="uk-UA" sz="1700" dirty="0" smtClean="0"/>
                    </a:p>
                    <a:p>
                      <a:endParaRPr lang="ru-RU" sz="1700" dirty="0"/>
                    </a:p>
                  </a:txBody>
                  <a:tcPr/>
                </a:tc>
              </a:tr>
              <a:tr h="764541">
                <a:tc>
                  <a:txBody>
                    <a:bodyPr/>
                    <a:lstStyle/>
                    <a:p>
                      <a:r>
                        <a:rPr lang="ru-RU" sz="1700" dirty="0" smtClean="0"/>
                        <a:t>РН 4</a:t>
                      </a:r>
                    </a:p>
                    <a:p>
                      <a:r>
                        <a:rPr lang="ru-RU" sz="1700" dirty="0" smtClean="0"/>
                        <a:t>вміти система-тизувати</a:t>
                      </a:r>
                      <a:endParaRPr lang="ru-RU" sz="1700" dirty="0"/>
                    </a:p>
                  </a:txBody>
                  <a:tcPr/>
                </a:tc>
                <a:tc>
                  <a:txBody>
                    <a:bodyPr/>
                    <a:lstStyle/>
                    <a:p>
                      <a:endParaRPr lang="ru-RU" sz="1700" dirty="0"/>
                    </a:p>
                  </a:txBody>
                  <a:tcPr/>
                </a:tc>
                <a:tc>
                  <a:txBody>
                    <a:bodyPr/>
                    <a:lstStyle/>
                    <a:p>
                      <a:endParaRPr lang="ru-RU" sz="1700" dirty="0"/>
                    </a:p>
                  </a:txBody>
                  <a:tcPr/>
                </a:tc>
                <a:tc>
                  <a:txBody>
                    <a:bodyPr/>
                    <a:lstStyle/>
                    <a:p>
                      <a:endParaRPr lang="ru-RU" sz="1700" dirty="0"/>
                    </a:p>
                  </a:txBody>
                  <a:tcPr/>
                </a:tc>
                <a:tc>
                  <a:txBody>
                    <a:bodyPr/>
                    <a:lstStyle/>
                    <a:p>
                      <a:r>
                        <a:rPr lang="ru-RU" sz="1700" dirty="0" smtClean="0"/>
                        <a:t>Організація дослідження</a:t>
                      </a:r>
                    </a:p>
                    <a:p>
                      <a:r>
                        <a:rPr lang="ru-RU" sz="1700" dirty="0" smtClean="0"/>
                        <a:t>Бали за комплексність звіту, роботу в команді, посилання на літературу</a:t>
                      </a:r>
                      <a:endParaRPr lang="ru-RU" sz="1700" dirty="0"/>
                    </a:p>
                  </a:txBody>
                  <a:tcPr/>
                </a:tc>
              </a:tr>
            </a:tbl>
          </a:graphicData>
        </a:graphic>
      </p:graphicFrame>
      <p:sp>
        <p:nvSpPr>
          <p:cNvPr id="5" name="Номер слайда 4"/>
          <p:cNvSpPr>
            <a:spLocks noGrp="1"/>
          </p:cNvSpPr>
          <p:nvPr>
            <p:ph type="sldNum" sz="quarter" idx="12"/>
          </p:nvPr>
        </p:nvSpPr>
        <p:spPr/>
        <p:txBody>
          <a:bodyPr/>
          <a:lstStyle/>
          <a:p>
            <a:fld id="{B19B0651-EE4F-4900-A07F-96A6BFA9D0F0}" type="slidenum">
              <a:rPr lang="ru-RU" smtClean="0"/>
              <a:t>23</a:t>
            </a:fld>
            <a:endParaRPr lang="ru-RU" dirty="0"/>
          </a:p>
        </p:txBody>
      </p:sp>
    </p:spTree>
    <p:extLst>
      <p:ext uri="{BB962C8B-B14F-4D97-AF65-F5344CB8AC3E}">
        <p14:creationId xmlns:p14="http://schemas.microsoft.com/office/powerpoint/2010/main" val="491875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620688"/>
            <a:ext cx="6965245" cy="667201"/>
          </a:xfrm>
        </p:spPr>
        <p:txBody>
          <a:bodyPr>
            <a:normAutofit/>
          </a:bodyPr>
          <a:lstStyle/>
          <a:p>
            <a:r>
              <a:rPr lang="uk-UA" sz="2900" b="1" dirty="0" smtClean="0"/>
              <a:t>Критерій 4.</a:t>
            </a:r>
            <a:r>
              <a:rPr lang="uk-UA" sz="2900" dirty="0" smtClean="0"/>
              <a:t> Навчання і викладання за ОП</a:t>
            </a:r>
            <a:endParaRPr lang="uk-UA" sz="2900" dirty="0"/>
          </a:p>
        </p:txBody>
      </p:sp>
      <p:sp>
        <p:nvSpPr>
          <p:cNvPr id="3" name="Объект 2"/>
          <p:cNvSpPr>
            <a:spLocks noGrp="1"/>
          </p:cNvSpPr>
          <p:nvPr>
            <p:ph idx="1"/>
          </p:nvPr>
        </p:nvSpPr>
        <p:spPr>
          <a:xfrm>
            <a:off x="755576" y="1340768"/>
            <a:ext cx="7632848" cy="4382301"/>
          </a:xfrm>
        </p:spPr>
        <p:txBody>
          <a:bodyPr>
            <a:normAutofit lnSpcReduction="10000"/>
          </a:bodyPr>
          <a:lstStyle/>
          <a:p>
            <a:pPr marL="0" indent="0" algn="just">
              <a:buNone/>
            </a:pPr>
            <a:r>
              <a:rPr lang="uk-UA" b="1" dirty="0" smtClean="0"/>
              <a:t>Підкритерій</a:t>
            </a:r>
            <a:r>
              <a:rPr lang="uk-UA" b="1" dirty="0" smtClean="0"/>
              <a:t> 4.2. </a:t>
            </a:r>
            <a:r>
              <a:rPr lang="uk-UA" dirty="0" smtClean="0"/>
              <a:t>Усім учасникам освітнього процесу своєчасно надається доступна і зрозуміла інформація щодо цілей, змісту та програмних РН, порядку та критеріїв оцінювання в межах окремих освітніх компонентів (у формі </a:t>
            </a:r>
            <a:r>
              <a:rPr lang="uk-UA" dirty="0" smtClean="0"/>
              <a:t>силабуса</a:t>
            </a:r>
            <a:r>
              <a:rPr lang="uk-UA" dirty="0" smtClean="0"/>
              <a:t> або в інший подібний спосіб). </a:t>
            </a:r>
          </a:p>
          <a:p>
            <a:pPr marL="0" indent="0" algn="just">
              <a:buNone/>
            </a:pPr>
            <a:r>
              <a:rPr lang="uk-UA" dirty="0"/>
              <a:t>Рекомендованою формою представлення інформації про освітні компоненти є </a:t>
            </a:r>
            <a:r>
              <a:rPr lang="uk-UA" dirty="0"/>
              <a:t>силабус</a:t>
            </a:r>
            <a:r>
              <a:rPr lang="uk-UA" dirty="0"/>
              <a:t>. </a:t>
            </a:r>
            <a:r>
              <a:rPr lang="uk-UA" dirty="0" smtClean="0"/>
              <a:t>Підкритерій</a:t>
            </a:r>
            <a:r>
              <a:rPr lang="uk-UA" dirty="0" smtClean="0"/>
              <a:t> </a:t>
            </a:r>
            <a:r>
              <a:rPr lang="uk-UA" dirty="0"/>
              <a:t>не вимагає обов’язкової наявності </a:t>
            </a:r>
            <a:r>
              <a:rPr lang="uk-UA" dirty="0"/>
              <a:t>силабусів</a:t>
            </a:r>
            <a:r>
              <a:rPr lang="uk-UA" dirty="0"/>
              <a:t>, однак їх наявність буде розглядатися як сильна перевага. Якщо ЗВО обирає інші форми інформування здобувачів, він повинен мати раціональне пояснення для цього. </a:t>
            </a:r>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24</a:t>
            </a:fld>
            <a:endParaRPr lang="ru-RU" dirty="0"/>
          </a:p>
        </p:txBody>
      </p:sp>
    </p:spTree>
    <p:extLst>
      <p:ext uri="{BB962C8B-B14F-4D97-AF65-F5344CB8AC3E}">
        <p14:creationId xmlns:p14="http://schemas.microsoft.com/office/powerpoint/2010/main" val="22516572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667202"/>
          </a:xfrm>
        </p:spPr>
        <p:txBody>
          <a:bodyPr>
            <a:normAutofit/>
          </a:bodyPr>
          <a:lstStyle/>
          <a:p>
            <a:r>
              <a:rPr lang="uk-UA" sz="2900" b="1" dirty="0" smtClean="0"/>
              <a:t>Критерій 4.</a:t>
            </a:r>
            <a:r>
              <a:rPr lang="uk-UA" sz="2900" dirty="0" smtClean="0"/>
              <a:t> Навчання і викладання за ОП</a:t>
            </a:r>
            <a:endParaRPr lang="uk-UA" sz="2900" dirty="0"/>
          </a:p>
        </p:txBody>
      </p:sp>
      <p:sp>
        <p:nvSpPr>
          <p:cNvPr id="3" name="Объект 2"/>
          <p:cNvSpPr>
            <a:spLocks noGrp="1"/>
          </p:cNvSpPr>
          <p:nvPr>
            <p:ph idx="1"/>
          </p:nvPr>
        </p:nvSpPr>
        <p:spPr>
          <a:xfrm>
            <a:off x="755576" y="1412776"/>
            <a:ext cx="7632848" cy="4310293"/>
          </a:xfrm>
        </p:spPr>
        <p:txBody>
          <a:bodyPr>
            <a:normAutofit/>
          </a:bodyPr>
          <a:lstStyle/>
          <a:p>
            <a:pPr marL="0" indent="0" algn="just">
              <a:buNone/>
            </a:pPr>
            <a:r>
              <a:rPr lang="uk-UA" b="1" dirty="0" smtClean="0"/>
              <a:t>Підкритерій</a:t>
            </a:r>
            <a:r>
              <a:rPr lang="uk-UA" b="1" dirty="0" smtClean="0"/>
              <a:t> 4.3. </a:t>
            </a:r>
            <a:r>
              <a:rPr lang="uk-UA" dirty="0" smtClean="0"/>
              <a:t>ЗВО забезпечує поєднання навчання і досліджень під час реалізації ОП відповідно до рівня вищої освіти, спеціальності та цілей ОП.  </a:t>
            </a:r>
          </a:p>
          <a:p>
            <a:pPr marL="0" indent="0" algn="just">
              <a:buNone/>
            </a:pPr>
            <a:r>
              <a:rPr lang="uk-UA" dirty="0" smtClean="0"/>
              <a:t>ЗВО має продемонструвати, що він серйозно підійшов до питання впровадження досліджень в освітній процес на конкретній ОП з урахуванням згаданих особливостей і готовий надати раціональне пояснення своїм рішенням. Недолік: імітація поєднання навчання і досліджень (наприклад, організація фіктивних «студентських науково-практичних конференцій», участь у яких є </a:t>
            </a:r>
            <a:r>
              <a:rPr lang="uk-UA" dirty="0" smtClean="0"/>
              <a:t>дефакто</a:t>
            </a:r>
            <a:r>
              <a:rPr lang="uk-UA" dirty="0" smtClean="0"/>
              <a:t> обов’язковою).</a:t>
            </a:r>
            <a:endParaRPr lang="uk-UA" dirty="0"/>
          </a:p>
        </p:txBody>
      </p:sp>
      <p:sp>
        <p:nvSpPr>
          <p:cNvPr id="5" name="Номер слайда 4"/>
          <p:cNvSpPr>
            <a:spLocks noGrp="1"/>
          </p:cNvSpPr>
          <p:nvPr>
            <p:ph type="sldNum" sz="quarter" idx="12"/>
          </p:nvPr>
        </p:nvSpPr>
        <p:spPr/>
        <p:txBody>
          <a:bodyPr/>
          <a:lstStyle/>
          <a:p>
            <a:fld id="{B19B0651-EE4F-4900-A07F-96A6BFA9D0F0}" type="slidenum">
              <a:rPr lang="ru-RU" smtClean="0"/>
              <a:t>25</a:t>
            </a:fld>
            <a:endParaRPr lang="ru-RU" dirty="0"/>
          </a:p>
        </p:txBody>
      </p:sp>
    </p:spTree>
    <p:extLst>
      <p:ext uri="{BB962C8B-B14F-4D97-AF65-F5344CB8AC3E}">
        <p14:creationId xmlns:p14="http://schemas.microsoft.com/office/powerpoint/2010/main" val="19607000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667202"/>
          </a:xfrm>
        </p:spPr>
        <p:txBody>
          <a:bodyPr>
            <a:normAutofit/>
          </a:bodyPr>
          <a:lstStyle/>
          <a:p>
            <a:r>
              <a:rPr lang="uk-UA" sz="2900" b="1" dirty="0" smtClean="0"/>
              <a:t>Критерій 4. </a:t>
            </a:r>
            <a:r>
              <a:rPr lang="uk-UA" sz="2900" dirty="0" smtClean="0"/>
              <a:t>Навчання і викладання за ОП</a:t>
            </a:r>
            <a:endParaRPr lang="uk-UA" sz="2900" dirty="0"/>
          </a:p>
        </p:txBody>
      </p:sp>
      <p:sp>
        <p:nvSpPr>
          <p:cNvPr id="3" name="Объект 2"/>
          <p:cNvSpPr>
            <a:spLocks noGrp="1"/>
          </p:cNvSpPr>
          <p:nvPr>
            <p:ph idx="1"/>
          </p:nvPr>
        </p:nvSpPr>
        <p:spPr>
          <a:xfrm>
            <a:off x="755576" y="1484784"/>
            <a:ext cx="7560840" cy="4238285"/>
          </a:xfrm>
        </p:spPr>
        <p:txBody>
          <a:bodyPr/>
          <a:lstStyle/>
          <a:p>
            <a:pPr marL="0" indent="0" algn="just">
              <a:buNone/>
            </a:pPr>
            <a:r>
              <a:rPr lang="uk-UA" b="1" dirty="0" smtClean="0"/>
              <a:t>Підкритерій</a:t>
            </a:r>
            <a:r>
              <a:rPr lang="uk-UA" b="1" dirty="0" smtClean="0"/>
              <a:t> 4.4. </a:t>
            </a:r>
            <a:r>
              <a:rPr lang="uk-UA" dirty="0" smtClean="0"/>
              <a:t>Викладачі оновлюють зміст освіти на основі наукових досягнень і сучасних практик у відповідній галузі. </a:t>
            </a:r>
          </a:p>
          <a:p>
            <a:pPr marL="0" indent="0" algn="just">
              <a:buNone/>
            </a:pPr>
            <a:r>
              <a:rPr lang="uk-UA" dirty="0" smtClean="0"/>
              <a:t>Ситуація, коли зміст переважної більшості навчальних дисциплін не оновлювався протягом тривалого часу, є неприйнятною. Винятком можуть бути дисципліни із основ певної науки, якщо зміст відповідних наукових положень є загальновизнаним і сталим у науковій спільноті. Однак у такому разі викладачі все одно мають оновлювати свої курси з точки зору методів викладання, матеріалів для підготовки тощо. </a:t>
            </a:r>
            <a:endParaRPr lang="uk-UA" dirty="0"/>
          </a:p>
        </p:txBody>
      </p:sp>
      <p:sp>
        <p:nvSpPr>
          <p:cNvPr id="5" name="Номер слайда 4"/>
          <p:cNvSpPr>
            <a:spLocks noGrp="1"/>
          </p:cNvSpPr>
          <p:nvPr>
            <p:ph type="sldNum" sz="quarter" idx="12"/>
          </p:nvPr>
        </p:nvSpPr>
        <p:spPr/>
        <p:txBody>
          <a:bodyPr/>
          <a:lstStyle/>
          <a:p>
            <a:fld id="{B19B0651-EE4F-4900-A07F-96A6BFA9D0F0}" type="slidenum">
              <a:rPr lang="ru-RU" smtClean="0"/>
              <a:t>26</a:t>
            </a:fld>
            <a:endParaRPr lang="ru-RU" dirty="0"/>
          </a:p>
        </p:txBody>
      </p:sp>
    </p:spTree>
    <p:extLst>
      <p:ext uri="{BB962C8B-B14F-4D97-AF65-F5344CB8AC3E}">
        <p14:creationId xmlns:p14="http://schemas.microsoft.com/office/powerpoint/2010/main" val="41532656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548680"/>
            <a:ext cx="6965245" cy="739210"/>
          </a:xfrm>
        </p:spPr>
        <p:txBody>
          <a:bodyPr>
            <a:normAutofit/>
          </a:bodyPr>
          <a:lstStyle/>
          <a:p>
            <a:r>
              <a:rPr lang="uk-UA" sz="2900" b="1" dirty="0" smtClean="0"/>
              <a:t>Критерій 4.</a:t>
            </a:r>
            <a:r>
              <a:rPr lang="uk-UA" sz="2900" dirty="0" smtClean="0"/>
              <a:t> Навчання і викладання за ОП</a:t>
            </a:r>
            <a:endParaRPr lang="uk-UA" sz="2900" dirty="0"/>
          </a:p>
        </p:txBody>
      </p:sp>
      <p:sp>
        <p:nvSpPr>
          <p:cNvPr id="3" name="Объект 2"/>
          <p:cNvSpPr>
            <a:spLocks noGrp="1"/>
          </p:cNvSpPr>
          <p:nvPr>
            <p:ph idx="1"/>
          </p:nvPr>
        </p:nvSpPr>
        <p:spPr>
          <a:xfrm>
            <a:off x="755576" y="1412776"/>
            <a:ext cx="7560840" cy="4310293"/>
          </a:xfrm>
        </p:spPr>
        <p:txBody>
          <a:bodyPr/>
          <a:lstStyle/>
          <a:p>
            <a:pPr marL="0" indent="0" algn="just">
              <a:buNone/>
            </a:pPr>
            <a:r>
              <a:rPr lang="ru-RU" b="1" dirty="0" smtClean="0"/>
              <a:t>Підкритерій</a:t>
            </a:r>
            <a:r>
              <a:rPr lang="ru-RU" b="1" dirty="0" smtClean="0"/>
              <a:t> 4.5. </a:t>
            </a:r>
            <a:r>
              <a:rPr lang="uk-UA" dirty="0" smtClean="0"/>
              <a:t>Навчання, викладання та наукові дослідження пов’язані з інтернаціоналізацією діяльності ЗВО.</a:t>
            </a:r>
          </a:p>
          <a:p>
            <a:pPr marL="0" indent="0" algn="just">
              <a:buNone/>
            </a:pPr>
            <a:r>
              <a:rPr lang="uk-UA" dirty="0" smtClean="0"/>
              <a:t>ЗВО має продемонструвати, що навчання, викладання і наукові дослідження пов’язані із визначеною інституційною політикою та стратегією інтернаціоналізації, а сам зміст освіти, де це є застосовним, передбачає ознайомлення із сучасними досягненнями світової науки у відповідній галузі. </a:t>
            </a:r>
          </a:p>
          <a:p>
            <a:pPr marL="0" indent="0" algn="just">
              <a:buNone/>
            </a:pPr>
            <a:r>
              <a:rPr lang="ru-RU" dirty="0" smtClean="0"/>
              <a:t> </a:t>
            </a:r>
          </a:p>
          <a:p>
            <a:pPr marL="0" indent="0" algn="just">
              <a:buNone/>
            </a:pPr>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27</a:t>
            </a:fld>
            <a:endParaRPr lang="ru-RU" dirty="0"/>
          </a:p>
        </p:txBody>
      </p:sp>
    </p:spTree>
    <p:extLst>
      <p:ext uri="{BB962C8B-B14F-4D97-AF65-F5344CB8AC3E}">
        <p14:creationId xmlns:p14="http://schemas.microsoft.com/office/powerpoint/2010/main" val="9611529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620688"/>
            <a:ext cx="7632847" cy="955234"/>
          </a:xfrm>
        </p:spPr>
        <p:txBody>
          <a:bodyPr>
            <a:normAutofit/>
          </a:bodyPr>
          <a:lstStyle/>
          <a:p>
            <a:r>
              <a:rPr lang="uk-UA" sz="2500" b="1" dirty="0" smtClean="0"/>
              <a:t>Критерій 5.</a:t>
            </a:r>
            <a:r>
              <a:rPr lang="uk-UA" sz="2500" dirty="0" smtClean="0"/>
              <a:t> Контрольні заходи, оцінювання здобувачів вищої освіти та академічна доброчесність </a:t>
            </a:r>
            <a:endParaRPr lang="uk-UA" sz="2500" dirty="0"/>
          </a:p>
        </p:txBody>
      </p:sp>
      <p:sp>
        <p:nvSpPr>
          <p:cNvPr id="3" name="Объект 2"/>
          <p:cNvSpPr>
            <a:spLocks noGrp="1"/>
          </p:cNvSpPr>
          <p:nvPr>
            <p:ph idx="1"/>
          </p:nvPr>
        </p:nvSpPr>
        <p:spPr>
          <a:xfrm>
            <a:off x="755576" y="1484784"/>
            <a:ext cx="7632848" cy="4238285"/>
          </a:xfrm>
        </p:spPr>
        <p:txBody>
          <a:bodyPr>
            <a:normAutofit/>
          </a:bodyPr>
          <a:lstStyle/>
          <a:p>
            <a:pPr marL="0" indent="0" algn="just">
              <a:buNone/>
            </a:pPr>
            <a:endParaRPr lang="ru-RU" b="1" dirty="0" smtClean="0"/>
          </a:p>
          <a:p>
            <a:pPr marL="0" indent="0" algn="just">
              <a:buNone/>
            </a:pPr>
            <a:r>
              <a:rPr lang="ru-RU" b="1" dirty="0" smtClean="0"/>
              <a:t>Підкритерій</a:t>
            </a:r>
            <a:r>
              <a:rPr lang="ru-RU" b="1" dirty="0" smtClean="0"/>
              <a:t> 5.1</a:t>
            </a:r>
            <a:r>
              <a:rPr lang="ru-RU" b="1" dirty="0"/>
              <a:t>. </a:t>
            </a:r>
            <a:r>
              <a:rPr lang="uk-UA" dirty="0" smtClean="0"/>
              <a:t>Форми контрольних заходів та критерії оцінювання здобувачів вищої освіти є (1) чіткими, зрозумілими, (2) дають можливість встановити досягнення здобувачем результатів навчання для окремого освітнього компонента та/або ОП в цілому, а також (3) оприлюднюються заздалегідь. </a:t>
            </a:r>
            <a:endParaRPr lang="uk-UA" dirty="0"/>
          </a:p>
        </p:txBody>
      </p:sp>
      <p:sp>
        <p:nvSpPr>
          <p:cNvPr id="5" name="Номер слайда 4"/>
          <p:cNvSpPr>
            <a:spLocks noGrp="1"/>
          </p:cNvSpPr>
          <p:nvPr>
            <p:ph type="sldNum" sz="quarter" idx="12"/>
          </p:nvPr>
        </p:nvSpPr>
        <p:spPr/>
        <p:txBody>
          <a:bodyPr/>
          <a:lstStyle/>
          <a:p>
            <a:fld id="{B19B0651-EE4F-4900-A07F-96A6BFA9D0F0}" type="slidenum">
              <a:rPr lang="ru-RU" smtClean="0"/>
              <a:t>28</a:t>
            </a:fld>
            <a:endParaRPr lang="ru-RU" dirty="0"/>
          </a:p>
        </p:txBody>
      </p:sp>
    </p:spTree>
    <p:extLst>
      <p:ext uri="{BB962C8B-B14F-4D97-AF65-F5344CB8AC3E}">
        <p14:creationId xmlns:p14="http://schemas.microsoft.com/office/powerpoint/2010/main" val="15619463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584" y="908720"/>
            <a:ext cx="7344816" cy="4814349"/>
          </a:xfrm>
        </p:spPr>
        <p:txBody>
          <a:bodyPr>
            <a:normAutofit/>
          </a:bodyPr>
          <a:lstStyle/>
          <a:p>
            <a:pPr marL="0" indent="0" algn="just">
              <a:buNone/>
            </a:pPr>
            <a:r>
              <a:rPr lang="uk-UA" dirty="0" smtClean="0"/>
              <a:t>Виконання вимоги (2) обґрунтовується ЗВО у додатку до відомостей про </a:t>
            </a:r>
            <a:r>
              <a:rPr lang="uk-UA" dirty="0" smtClean="0"/>
              <a:t>самооцінювання</a:t>
            </a:r>
            <a:r>
              <a:rPr lang="uk-UA" dirty="0" smtClean="0"/>
              <a:t> ОП і аналізується експертами безпосередньо на основі вивчення відповідних матеріалів (</a:t>
            </a:r>
            <a:r>
              <a:rPr lang="uk-UA" dirty="0" smtClean="0"/>
              <a:t>силабусів</a:t>
            </a:r>
            <a:r>
              <a:rPr lang="uk-UA" dirty="0" smtClean="0"/>
              <a:t>, завдань для контрольних заходів тощо). Виконання вимог (1) і (3) оцінюється, базуючись на доказах, зібраних під час акредитаційної експертизи, зокрема інформації, отриманої під час інтерв’ювання здобувачів вищої освіти. </a:t>
            </a:r>
          </a:p>
          <a:p>
            <a:pPr marL="0" indent="0" algn="just">
              <a:buNone/>
            </a:pPr>
            <a:r>
              <a:rPr lang="uk-UA" b="1" dirty="0" smtClean="0"/>
              <a:t>Недолік:</a:t>
            </a:r>
            <a:r>
              <a:rPr lang="uk-UA" dirty="0" smtClean="0"/>
              <a:t> використання </a:t>
            </a:r>
            <a:r>
              <a:rPr lang="uk-UA" dirty="0" smtClean="0"/>
              <a:t>невалідних</a:t>
            </a:r>
            <a:r>
              <a:rPr lang="uk-UA" dirty="0" smtClean="0"/>
              <a:t> методів контролю, а так само недостатня чіткість і зрозумілість критеріїв оцінювання. </a:t>
            </a:r>
            <a:endParaRPr lang="uk-UA" dirty="0"/>
          </a:p>
        </p:txBody>
      </p:sp>
      <p:sp>
        <p:nvSpPr>
          <p:cNvPr id="5" name="Номер слайда 4"/>
          <p:cNvSpPr>
            <a:spLocks noGrp="1"/>
          </p:cNvSpPr>
          <p:nvPr>
            <p:ph type="sldNum" sz="quarter" idx="12"/>
          </p:nvPr>
        </p:nvSpPr>
        <p:spPr/>
        <p:txBody>
          <a:bodyPr/>
          <a:lstStyle/>
          <a:p>
            <a:fld id="{B19B0651-EE4F-4900-A07F-96A6BFA9D0F0}" type="slidenum">
              <a:rPr lang="ru-RU" smtClean="0"/>
              <a:t>29</a:t>
            </a:fld>
            <a:endParaRPr lang="ru-RU" dirty="0"/>
          </a:p>
        </p:txBody>
      </p:sp>
    </p:spTree>
    <p:extLst>
      <p:ext uri="{BB962C8B-B14F-4D97-AF65-F5344CB8AC3E}">
        <p14:creationId xmlns:p14="http://schemas.microsoft.com/office/powerpoint/2010/main" val="2781281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7" y="817583"/>
            <a:ext cx="7632848" cy="955234"/>
          </a:xfrm>
        </p:spPr>
        <p:txBody>
          <a:bodyPr>
            <a:normAutofit fontScale="90000"/>
          </a:bodyPr>
          <a:lstStyle/>
          <a:p>
            <a:r>
              <a:rPr lang="uk-UA" sz="3200" b="1" dirty="0" smtClean="0"/>
              <a:t>Критерій 1. </a:t>
            </a:r>
            <a:r>
              <a:rPr lang="uk-UA" sz="3200" dirty="0" smtClean="0"/>
              <a:t>Проектування та цілі освітньої програми</a:t>
            </a:r>
            <a:endParaRPr lang="uk-UA" sz="3200" dirty="0"/>
          </a:p>
        </p:txBody>
      </p:sp>
      <p:sp>
        <p:nvSpPr>
          <p:cNvPr id="3" name="Объект 2"/>
          <p:cNvSpPr>
            <a:spLocks noGrp="1"/>
          </p:cNvSpPr>
          <p:nvPr>
            <p:ph idx="1"/>
          </p:nvPr>
        </p:nvSpPr>
        <p:spPr>
          <a:xfrm>
            <a:off x="899592" y="2119257"/>
            <a:ext cx="7416824" cy="3603812"/>
          </a:xfrm>
        </p:spPr>
        <p:txBody>
          <a:bodyPr/>
          <a:lstStyle/>
          <a:p>
            <a:pPr marL="0" indent="0" algn="just">
              <a:buNone/>
            </a:pPr>
            <a:r>
              <a:rPr lang="uk-UA" b="1" dirty="0" smtClean="0"/>
              <a:t>Підкритерій</a:t>
            </a:r>
            <a:r>
              <a:rPr lang="ru-RU" b="1" dirty="0" smtClean="0"/>
              <a:t> </a:t>
            </a:r>
            <a:r>
              <a:rPr lang="ru-RU" b="1" dirty="0"/>
              <a:t>1.2. </a:t>
            </a:r>
            <a:r>
              <a:rPr lang="ru-RU" dirty="0"/>
              <a:t>Цілі</a:t>
            </a:r>
            <a:r>
              <a:rPr lang="ru-RU" dirty="0"/>
              <a:t> </a:t>
            </a:r>
            <a:r>
              <a:rPr lang="ru-RU" dirty="0"/>
              <a:t>освітньої</a:t>
            </a:r>
            <a:r>
              <a:rPr lang="ru-RU" dirty="0"/>
              <a:t> </a:t>
            </a:r>
            <a:r>
              <a:rPr lang="ru-RU" dirty="0"/>
              <a:t>програми</a:t>
            </a:r>
            <a:r>
              <a:rPr lang="ru-RU" dirty="0"/>
              <a:t> та </a:t>
            </a:r>
            <a:r>
              <a:rPr lang="ru-RU" dirty="0"/>
              <a:t>програмні</a:t>
            </a:r>
            <a:r>
              <a:rPr lang="ru-RU" dirty="0"/>
              <a:t> </a:t>
            </a:r>
            <a:r>
              <a:rPr lang="ru-RU" dirty="0"/>
              <a:t>результати</a:t>
            </a:r>
            <a:r>
              <a:rPr lang="ru-RU" dirty="0"/>
              <a:t> </a:t>
            </a:r>
            <a:r>
              <a:rPr lang="ru-RU" dirty="0"/>
              <a:t>навчання</a:t>
            </a:r>
            <a:r>
              <a:rPr lang="ru-RU" dirty="0"/>
              <a:t> </a:t>
            </a:r>
            <a:r>
              <a:rPr lang="ru-RU" dirty="0"/>
              <a:t>визначаються</a:t>
            </a:r>
            <a:r>
              <a:rPr lang="ru-RU" dirty="0"/>
              <a:t> з </a:t>
            </a:r>
            <a:r>
              <a:rPr lang="ru-RU" dirty="0"/>
              <a:t>урахуванням</a:t>
            </a:r>
            <a:r>
              <a:rPr lang="ru-RU" dirty="0"/>
              <a:t> </a:t>
            </a:r>
            <a:r>
              <a:rPr lang="ru-RU" dirty="0" smtClean="0"/>
              <a:t>позицій</a:t>
            </a:r>
            <a:r>
              <a:rPr lang="ru-RU" dirty="0" smtClean="0"/>
              <a:t> </a:t>
            </a:r>
            <a:r>
              <a:rPr lang="ru-RU" dirty="0"/>
              <a:t>та потреб </a:t>
            </a:r>
            <a:r>
              <a:rPr lang="ru-RU" dirty="0" smtClean="0"/>
              <a:t>заінтересованих</a:t>
            </a:r>
            <a:r>
              <a:rPr lang="ru-RU" dirty="0" smtClean="0"/>
              <a:t> </a:t>
            </a:r>
            <a:r>
              <a:rPr lang="ru-RU" dirty="0"/>
              <a:t>сторін</a:t>
            </a:r>
            <a:r>
              <a:rPr lang="ru-RU" dirty="0"/>
              <a:t>.  </a:t>
            </a:r>
            <a:endParaRPr lang="ru-RU" dirty="0" smtClean="0"/>
          </a:p>
          <a:p>
            <a:pPr marL="0" indent="0" algn="just">
              <a:buNone/>
            </a:pPr>
            <a:r>
              <a:rPr lang="ru-RU" dirty="0"/>
              <a:t>Цей</a:t>
            </a:r>
            <a:r>
              <a:rPr lang="ru-RU" dirty="0"/>
              <a:t> </a:t>
            </a:r>
            <a:r>
              <a:rPr lang="ru-RU" dirty="0"/>
              <a:t>підкритерій</a:t>
            </a:r>
            <a:r>
              <a:rPr lang="ru-RU" dirty="0"/>
              <a:t> </a:t>
            </a:r>
            <a:r>
              <a:rPr lang="ru-RU" dirty="0"/>
              <a:t>вимагає</a:t>
            </a:r>
            <a:r>
              <a:rPr lang="ru-RU" dirty="0"/>
              <a:t> </a:t>
            </a:r>
            <a:r>
              <a:rPr lang="ru-RU" dirty="0"/>
              <a:t>від</a:t>
            </a:r>
            <a:r>
              <a:rPr lang="ru-RU" dirty="0"/>
              <a:t> ЗВО </a:t>
            </a:r>
            <a:r>
              <a:rPr lang="ru-RU" dirty="0"/>
              <a:t>продемонструвати</a:t>
            </a:r>
            <a:r>
              <a:rPr lang="ru-RU" dirty="0"/>
              <a:t>, </a:t>
            </a:r>
            <a:r>
              <a:rPr lang="ru-RU" dirty="0"/>
              <a:t>що</a:t>
            </a:r>
            <a:r>
              <a:rPr lang="ru-RU" dirty="0"/>
              <a:t> </a:t>
            </a:r>
            <a:r>
              <a:rPr lang="ru-RU" dirty="0"/>
              <a:t>позиції</a:t>
            </a:r>
            <a:r>
              <a:rPr lang="ru-RU" dirty="0"/>
              <a:t> і потреби </a:t>
            </a:r>
            <a:r>
              <a:rPr lang="ru-RU" dirty="0"/>
              <a:t>стейкхолдерів</a:t>
            </a:r>
            <a:r>
              <a:rPr lang="ru-RU" dirty="0"/>
              <a:t> </a:t>
            </a:r>
            <a:r>
              <a:rPr lang="ru-RU" dirty="0"/>
              <a:t>враховані</a:t>
            </a:r>
            <a:r>
              <a:rPr lang="ru-RU" dirty="0"/>
              <a:t>. </a:t>
            </a:r>
            <a:r>
              <a:rPr lang="ru-RU" dirty="0"/>
              <a:t>Виявлення</a:t>
            </a:r>
            <a:r>
              <a:rPr lang="ru-RU" dirty="0"/>
              <a:t> та </a:t>
            </a:r>
            <a:r>
              <a:rPr lang="ru-RU" dirty="0"/>
              <a:t>врахування</a:t>
            </a:r>
            <a:r>
              <a:rPr lang="ru-RU" dirty="0"/>
              <a:t> </a:t>
            </a:r>
            <a:r>
              <a:rPr lang="ru-RU" dirty="0"/>
              <a:t>позицій</a:t>
            </a:r>
            <a:r>
              <a:rPr lang="ru-RU" dirty="0"/>
              <a:t> і потреб </a:t>
            </a:r>
            <a:r>
              <a:rPr lang="ru-RU" dirty="0"/>
              <a:t>стейкхолдерів</a:t>
            </a:r>
            <a:r>
              <a:rPr lang="ru-RU" dirty="0"/>
              <a:t> </a:t>
            </a:r>
            <a:r>
              <a:rPr lang="ru-RU" dirty="0"/>
              <a:t>має</a:t>
            </a:r>
            <a:r>
              <a:rPr lang="ru-RU" dirty="0"/>
              <a:t> бути </a:t>
            </a:r>
            <a:r>
              <a:rPr lang="ru-RU" dirty="0"/>
              <a:t>задокументованим</a:t>
            </a:r>
            <a:r>
              <a:rPr lang="ru-RU" dirty="0"/>
              <a:t> </a:t>
            </a:r>
            <a:endParaRPr lang="ru-RU" dirty="0" smtClean="0"/>
          </a:p>
          <a:p>
            <a:pPr marL="0" indent="0" algn="just">
              <a:buNone/>
            </a:pPr>
            <a:r>
              <a:rPr lang="ru-RU" b="1" dirty="0"/>
              <a:t>Недолік</a:t>
            </a:r>
            <a:r>
              <a:rPr lang="ru-RU" b="1" dirty="0"/>
              <a:t>: </a:t>
            </a:r>
            <a:r>
              <a:rPr lang="ru-RU" dirty="0"/>
              <a:t>залучення</a:t>
            </a:r>
            <a:r>
              <a:rPr lang="ru-RU" dirty="0"/>
              <a:t> </a:t>
            </a:r>
            <a:r>
              <a:rPr lang="ru-RU" dirty="0"/>
              <a:t>стейкхолдерів</a:t>
            </a:r>
            <a:r>
              <a:rPr lang="ru-RU" dirty="0"/>
              <a:t> </a:t>
            </a:r>
            <a:r>
              <a:rPr lang="ru-RU" dirty="0" smtClean="0"/>
              <a:t>ма</a:t>
            </a:r>
            <a:r>
              <a:rPr lang="uk-UA" dirty="0" smtClean="0"/>
              <a:t>є</a:t>
            </a:r>
            <a:r>
              <a:rPr lang="ru-RU" dirty="0" smtClean="0"/>
              <a:t> </a:t>
            </a:r>
            <a:r>
              <a:rPr lang="ru-RU" dirty="0" smtClean="0"/>
              <a:t>формальний</a:t>
            </a:r>
            <a:r>
              <a:rPr lang="ru-RU" dirty="0" smtClean="0"/>
              <a:t> </a:t>
            </a:r>
            <a:r>
              <a:rPr lang="ru-RU" dirty="0"/>
              <a:t>характер. </a:t>
            </a:r>
          </a:p>
        </p:txBody>
      </p:sp>
      <p:sp>
        <p:nvSpPr>
          <p:cNvPr id="5" name="Номер слайда 4"/>
          <p:cNvSpPr>
            <a:spLocks noGrp="1"/>
          </p:cNvSpPr>
          <p:nvPr>
            <p:ph type="sldNum" sz="quarter" idx="12"/>
          </p:nvPr>
        </p:nvSpPr>
        <p:spPr/>
        <p:txBody>
          <a:bodyPr/>
          <a:lstStyle/>
          <a:p>
            <a:fld id="{B19B0651-EE4F-4900-A07F-96A6BFA9D0F0}" type="slidenum">
              <a:rPr lang="ru-RU" smtClean="0"/>
              <a:t>3</a:t>
            </a:fld>
            <a:endParaRPr lang="ru-RU" dirty="0"/>
          </a:p>
        </p:txBody>
      </p:sp>
    </p:spTree>
    <p:extLst>
      <p:ext uri="{BB962C8B-B14F-4D97-AF65-F5344CB8AC3E}">
        <p14:creationId xmlns:p14="http://schemas.microsoft.com/office/powerpoint/2010/main" val="6196559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548680"/>
            <a:ext cx="7632847" cy="883226"/>
          </a:xfrm>
        </p:spPr>
        <p:txBody>
          <a:bodyPr>
            <a:normAutofit fontScale="90000"/>
          </a:bodyPr>
          <a:lstStyle/>
          <a:p>
            <a:r>
              <a:rPr lang="ru-RU" sz="2800" b="1" dirty="0"/>
              <a:t>Критерій</a:t>
            </a:r>
            <a:r>
              <a:rPr lang="ru-RU" sz="2800" b="1" dirty="0"/>
              <a:t> 5.</a:t>
            </a:r>
            <a:r>
              <a:rPr lang="ru-RU" sz="2800" dirty="0"/>
              <a:t> </a:t>
            </a:r>
            <a:r>
              <a:rPr lang="ru-RU" sz="2800" dirty="0"/>
              <a:t>Контрольні</a:t>
            </a:r>
            <a:r>
              <a:rPr lang="ru-RU" sz="2800" dirty="0"/>
              <a:t> заходи, </a:t>
            </a:r>
            <a:r>
              <a:rPr lang="ru-RU" sz="2800" dirty="0"/>
              <a:t>оцінювання</a:t>
            </a:r>
            <a:r>
              <a:rPr lang="ru-RU" sz="2800" dirty="0"/>
              <a:t> </a:t>
            </a:r>
            <a:r>
              <a:rPr lang="ru-RU" sz="2800" dirty="0"/>
              <a:t>здобувачів</a:t>
            </a:r>
            <a:r>
              <a:rPr lang="ru-RU" sz="2800" dirty="0"/>
              <a:t> </a:t>
            </a:r>
            <a:r>
              <a:rPr lang="ru-RU" sz="2800" dirty="0"/>
              <a:t>вищої</a:t>
            </a:r>
            <a:r>
              <a:rPr lang="ru-RU" sz="2800" dirty="0"/>
              <a:t> </a:t>
            </a:r>
            <a:r>
              <a:rPr lang="ru-RU" sz="2800" dirty="0"/>
              <a:t>освіти</a:t>
            </a:r>
            <a:r>
              <a:rPr lang="ru-RU" sz="2800" dirty="0"/>
              <a:t> та </a:t>
            </a:r>
            <a:r>
              <a:rPr lang="ru-RU" sz="2800" dirty="0"/>
              <a:t>академічна</a:t>
            </a:r>
            <a:r>
              <a:rPr lang="ru-RU" sz="2800" dirty="0"/>
              <a:t> </a:t>
            </a:r>
            <a:r>
              <a:rPr lang="ru-RU" sz="2800" dirty="0"/>
              <a:t>доброчесність</a:t>
            </a:r>
            <a:r>
              <a:rPr lang="ru-RU" sz="2800" dirty="0"/>
              <a:t> </a:t>
            </a:r>
            <a:endParaRPr lang="ru-RU" sz="2800" dirty="0"/>
          </a:p>
        </p:txBody>
      </p:sp>
      <p:sp>
        <p:nvSpPr>
          <p:cNvPr id="3" name="Объект 2"/>
          <p:cNvSpPr>
            <a:spLocks noGrp="1"/>
          </p:cNvSpPr>
          <p:nvPr>
            <p:ph idx="1"/>
          </p:nvPr>
        </p:nvSpPr>
        <p:spPr>
          <a:xfrm>
            <a:off x="755576" y="1484784"/>
            <a:ext cx="7632848" cy="4238285"/>
          </a:xfrm>
        </p:spPr>
        <p:txBody>
          <a:bodyPr>
            <a:normAutofit lnSpcReduction="10000"/>
          </a:bodyPr>
          <a:lstStyle/>
          <a:p>
            <a:pPr marL="0" indent="0" algn="just">
              <a:buNone/>
            </a:pPr>
            <a:r>
              <a:rPr lang="uk-UA" b="1" dirty="0" smtClean="0"/>
              <a:t>Підкритерій</a:t>
            </a:r>
            <a:r>
              <a:rPr lang="uk-UA" b="1" dirty="0" smtClean="0"/>
              <a:t> 5.2. </a:t>
            </a:r>
            <a:r>
              <a:rPr lang="uk-UA" dirty="0" smtClean="0"/>
              <a:t>Форми атестації здобувачів вищої освіти відповідають вимогам стандарту вищої освіти (за наявності),</a:t>
            </a:r>
          </a:p>
          <a:p>
            <a:pPr marL="0" indent="0" algn="just">
              <a:buNone/>
            </a:pPr>
            <a:r>
              <a:rPr lang="uk-UA" dirty="0"/>
              <a:t>Оскільки стандарти вищої освіти визначають лише мінімальні вимоги, ЗВО можуть вводити також і форми атестації, що не передбачені стандартом. </a:t>
            </a:r>
            <a:r>
              <a:rPr lang="uk-UA" dirty="0" smtClean="0"/>
              <a:t>Однак </a:t>
            </a:r>
            <a:r>
              <a:rPr lang="uk-UA" dirty="0"/>
              <a:t>вимоги стандарту мають бути дотримані у будь-якому разі. Виняток становлять спеціальності, за якими атестація магістрів проводиться у вигляді Єдиного державного кваліфікаційного іспиту (ЄДКІ). Для таких спеціальностей ЄДКІ є єдиною формою атестації випускників програми. </a:t>
            </a:r>
            <a:endParaRPr lang="uk-UA" dirty="0"/>
          </a:p>
        </p:txBody>
      </p:sp>
      <p:sp>
        <p:nvSpPr>
          <p:cNvPr id="5" name="Номер слайда 4"/>
          <p:cNvSpPr>
            <a:spLocks noGrp="1"/>
          </p:cNvSpPr>
          <p:nvPr>
            <p:ph type="sldNum" sz="quarter" idx="12"/>
          </p:nvPr>
        </p:nvSpPr>
        <p:spPr/>
        <p:txBody>
          <a:bodyPr/>
          <a:lstStyle/>
          <a:p>
            <a:fld id="{B19B0651-EE4F-4900-A07F-96A6BFA9D0F0}" type="slidenum">
              <a:rPr lang="ru-RU" smtClean="0"/>
              <a:t>30</a:t>
            </a:fld>
            <a:endParaRPr lang="ru-RU" dirty="0"/>
          </a:p>
        </p:txBody>
      </p:sp>
    </p:spTree>
    <p:extLst>
      <p:ext uri="{BB962C8B-B14F-4D97-AF65-F5344CB8AC3E}">
        <p14:creationId xmlns:p14="http://schemas.microsoft.com/office/powerpoint/2010/main" val="3262857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620688"/>
            <a:ext cx="7704855" cy="955234"/>
          </a:xfrm>
        </p:spPr>
        <p:txBody>
          <a:bodyPr>
            <a:normAutofit fontScale="90000"/>
          </a:bodyPr>
          <a:lstStyle/>
          <a:p>
            <a:r>
              <a:rPr lang="uk-UA" sz="2800" b="1" dirty="0" smtClean="0"/>
              <a:t>Критерій 5.</a:t>
            </a:r>
            <a:r>
              <a:rPr lang="uk-UA" sz="2800" dirty="0" smtClean="0"/>
              <a:t> Контрольні заходи, оцінювання здобувачів вищої освіти та академічна доброчесність </a:t>
            </a:r>
            <a:endParaRPr lang="uk-UA" sz="2800" dirty="0"/>
          </a:p>
        </p:txBody>
      </p:sp>
      <p:sp>
        <p:nvSpPr>
          <p:cNvPr id="3" name="Объект 2"/>
          <p:cNvSpPr>
            <a:spLocks noGrp="1"/>
          </p:cNvSpPr>
          <p:nvPr>
            <p:ph idx="1"/>
          </p:nvPr>
        </p:nvSpPr>
        <p:spPr>
          <a:xfrm>
            <a:off x="683568" y="1628800"/>
            <a:ext cx="7704856" cy="4608512"/>
          </a:xfrm>
        </p:spPr>
        <p:txBody>
          <a:bodyPr>
            <a:normAutofit lnSpcReduction="10000"/>
          </a:bodyPr>
          <a:lstStyle/>
          <a:p>
            <a:pPr marL="0" indent="0" algn="just">
              <a:buNone/>
            </a:pPr>
            <a:r>
              <a:rPr lang="uk-UA" b="1" dirty="0" smtClean="0"/>
              <a:t>Підкритерій</a:t>
            </a:r>
            <a:r>
              <a:rPr lang="uk-UA" b="1" dirty="0" smtClean="0"/>
              <a:t> 5.3</a:t>
            </a:r>
            <a:r>
              <a:rPr lang="uk-UA" dirty="0" smtClean="0"/>
              <a:t>. Визначено чіткі та зрозумілі правила проведення контрольних заходів, що є доступними для всіх учасників освітнього процесу, які забезпечують об’єктивність екзаменаторів, зокрема охоплюють процедури запобігання та врегулювання конфлікту інтересів, визначають порядок оскарження результатів контрольних заходів і їх повторного проходження, та яких послідовно дотримуються під час реалізації ОП. </a:t>
            </a:r>
          </a:p>
          <a:p>
            <a:pPr marL="0" indent="0" algn="just">
              <a:buNone/>
            </a:pPr>
            <a:r>
              <a:rPr lang="ru-RU" dirty="0"/>
              <a:t> </a:t>
            </a:r>
            <a:endParaRPr lang="ru-RU" dirty="0" smtClean="0"/>
          </a:p>
          <a:p>
            <a:pPr marL="0" indent="0" algn="just">
              <a:buNone/>
            </a:pPr>
            <a:r>
              <a:rPr lang="uk-UA" dirty="0" smtClean="0"/>
              <a:t>Під час з’ясування відповідності цьому </a:t>
            </a:r>
            <a:r>
              <a:rPr lang="uk-UA" dirty="0" smtClean="0"/>
              <a:t>підкритерієві</a:t>
            </a:r>
            <a:r>
              <a:rPr lang="uk-UA" dirty="0" smtClean="0"/>
              <a:t> необхідно звертати увагу як на якість самих правил, так і на послідовність їхнього фактичного застосування.</a:t>
            </a:r>
            <a:endParaRPr lang="uk-UA" dirty="0"/>
          </a:p>
        </p:txBody>
      </p:sp>
      <p:sp>
        <p:nvSpPr>
          <p:cNvPr id="5" name="Номер слайда 4"/>
          <p:cNvSpPr>
            <a:spLocks noGrp="1"/>
          </p:cNvSpPr>
          <p:nvPr>
            <p:ph type="sldNum" sz="quarter" idx="12"/>
          </p:nvPr>
        </p:nvSpPr>
        <p:spPr/>
        <p:txBody>
          <a:bodyPr/>
          <a:lstStyle/>
          <a:p>
            <a:fld id="{B19B0651-EE4F-4900-A07F-96A6BFA9D0F0}" type="slidenum">
              <a:rPr lang="ru-RU" smtClean="0"/>
              <a:t>31</a:t>
            </a:fld>
            <a:endParaRPr lang="ru-RU" dirty="0"/>
          </a:p>
        </p:txBody>
      </p:sp>
    </p:spTree>
    <p:extLst>
      <p:ext uri="{BB962C8B-B14F-4D97-AF65-F5344CB8AC3E}">
        <p14:creationId xmlns:p14="http://schemas.microsoft.com/office/powerpoint/2010/main" val="37854070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692696"/>
            <a:ext cx="7632847" cy="883226"/>
          </a:xfrm>
        </p:spPr>
        <p:txBody>
          <a:bodyPr>
            <a:normAutofit fontScale="90000"/>
          </a:bodyPr>
          <a:lstStyle/>
          <a:p>
            <a:r>
              <a:rPr lang="uk-UA" sz="2800" b="1" dirty="0" smtClean="0"/>
              <a:t>Критерій 5. </a:t>
            </a:r>
            <a:r>
              <a:rPr lang="uk-UA" sz="2800" dirty="0" smtClean="0"/>
              <a:t>Контрольні заходи, оцінювання здобувачів вищої освіти та академічна доброчесність </a:t>
            </a:r>
            <a:endParaRPr lang="uk-UA" sz="2800" dirty="0"/>
          </a:p>
        </p:txBody>
      </p:sp>
      <p:sp>
        <p:nvSpPr>
          <p:cNvPr id="3" name="Объект 2"/>
          <p:cNvSpPr>
            <a:spLocks noGrp="1"/>
          </p:cNvSpPr>
          <p:nvPr>
            <p:ph idx="1"/>
          </p:nvPr>
        </p:nvSpPr>
        <p:spPr>
          <a:xfrm>
            <a:off x="755576" y="1556792"/>
            <a:ext cx="7560840" cy="4166277"/>
          </a:xfrm>
        </p:spPr>
        <p:txBody>
          <a:bodyPr>
            <a:normAutofit/>
          </a:bodyPr>
          <a:lstStyle/>
          <a:p>
            <a:pPr marL="0" indent="0" algn="just">
              <a:buNone/>
            </a:pPr>
            <a:r>
              <a:rPr lang="uk-UA" b="1" dirty="0" smtClean="0"/>
              <a:t>Підкритерій</a:t>
            </a:r>
            <a:r>
              <a:rPr lang="uk-UA" b="1" dirty="0" smtClean="0"/>
              <a:t> 5.4. </a:t>
            </a:r>
            <a:r>
              <a:rPr lang="uk-UA" dirty="0" smtClean="0"/>
              <a:t>У ЗВО визначено чіткі та зрозумілі політику, стандарти і процедури дотримання академічної доброчесності, яких послідовно дотримуються всі учасники освітнього процесу під час реалізації ОП. ЗВО популяризує академічну доброчесність (насамперед через імплементацію цієї політики у внутрішню культуру якості) та використовує відповідні технологічні рішення.</a:t>
            </a:r>
          </a:p>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32</a:t>
            </a:fld>
            <a:endParaRPr lang="ru-RU" dirty="0"/>
          </a:p>
        </p:txBody>
      </p:sp>
    </p:spTree>
    <p:extLst>
      <p:ext uri="{BB962C8B-B14F-4D97-AF65-F5344CB8AC3E}">
        <p14:creationId xmlns:p14="http://schemas.microsoft.com/office/powerpoint/2010/main" val="37307936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817583"/>
            <a:ext cx="7632847" cy="811217"/>
          </a:xfrm>
        </p:spPr>
        <p:txBody>
          <a:bodyPr>
            <a:normAutofit fontScale="90000"/>
          </a:bodyPr>
          <a:lstStyle/>
          <a:p>
            <a:r>
              <a:rPr lang="uk-UA" sz="3100" dirty="0" smtClean="0"/>
              <a:t>Процедури мають передбачати наступні механізми моніторингу дотримання академічної доброчесності:</a:t>
            </a:r>
            <a:r>
              <a:rPr lang="uk-UA" dirty="0" smtClean="0"/>
              <a:t> </a:t>
            </a:r>
            <a:endParaRPr lang="uk-UA" dirty="0"/>
          </a:p>
        </p:txBody>
      </p:sp>
      <p:sp>
        <p:nvSpPr>
          <p:cNvPr id="3" name="Объект 2"/>
          <p:cNvSpPr>
            <a:spLocks noGrp="1"/>
          </p:cNvSpPr>
          <p:nvPr>
            <p:ph idx="1"/>
          </p:nvPr>
        </p:nvSpPr>
        <p:spPr>
          <a:xfrm>
            <a:off x="755576" y="2119257"/>
            <a:ext cx="7632848" cy="3603812"/>
          </a:xfrm>
        </p:spPr>
        <p:txBody>
          <a:bodyPr>
            <a:normAutofit/>
          </a:bodyPr>
          <a:lstStyle/>
          <a:p>
            <a:pPr algn="just"/>
            <a:r>
              <a:rPr lang="uk-UA" dirty="0" smtClean="0"/>
              <a:t>перевірка письмових робіт з метою виявлення текстових та інших запозичень без коректних посилань;  </a:t>
            </a:r>
          </a:p>
          <a:p>
            <a:pPr algn="just"/>
            <a:r>
              <a:rPr lang="uk-UA" dirty="0" smtClean="0"/>
              <a:t>рецензування наукових текстів перед публікацією;  </a:t>
            </a:r>
          </a:p>
          <a:p>
            <a:pPr algn="just"/>
            <a:r>
              <a:rPr lang="uk-UA" dirty="0" smtClean="0"/>
              <a:t>анонімне опитування здобувачів вищої освіти щодо наявності/відсутності порушень академічної доброчесності тощо.</a:t>
            </a:r>
          </a:p>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33</a:t>
            </a:fld>
            <a:endParaRPr lang="ru-RU" dirty="0"/>
          </a:p>
        </p:txBody>
      </p:sp>
    </p:spTree>
    <p:extLst>
      <p:ext uri="{BB962C8B-B14F-4D97-AF65-F5344CB8AC3E}">
        <p14:creationId xmlns:p14="http://schemas.microsoft.com/office/powerpoint/2010/main" val="37555047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576" y="692696"/>
            <a:ext cx="7632848" cy="5030373"/>
          </a:xfrm>
        </p:spPr>
        <p:txBody>
          <a:bodyPr>
            <a:normAutofit/>
          </a:bodyPr>
          <a:lstStyle/>
          <a:p>
            <a:pPr marL="0" indent="0" algn="just">
              <a:buNone/>
            </a:pPr>
            <a:r>
              <a:rPr lang="uk-UA" b="1" dirty="0" smtClean="0"/>
              <a:t>Недолік:</a:t>
            </a:r>
            <a:r>
              <a:rPr lang="uk-UA" dirty="0" smtClean="0"/>
              <a:t> відсутність, недієвість чи фіктивність системи забезпечення академічної доброчесності.</a:t>
            </a:r>
          </a:p>
          <a:p>
            <a:pPr marL="0" indent="0" algn="just">
              <a:buNone/>
            </a:pPr>
            <a:endParaRPr lang="uk-UA" dirty="0" smtClean="0"/>
          </a:p>
          <a:p>
            <a:pPr marL="0" indent="0" algn="just">
              <a:buNone/>
            </a:pPr>
            <a:r>
              <a:rPr lang="uk-UA" dirty="0" smtClean="0"/>
              <a:t>Під час акредитаційної експертизи експертна група має упевнитися у тому, що процедури запобігання академічній </a:t>
            </a:r>
            <a:r>
              <a:rPr lang="uk-UA" dirty="0" smtClean="0"/>
              <a:t>недоброчесності</a:t>
            </a:r>
            <a:r>
              <a:rPr lang="uk-UA" dirty="0" smtClean="0"/>
              <a:t> працюють належним чином – насамперед, через перевірку на наявність текстових збігів кваліфікаційних або інших робіт випускників (здобувачів вищої освіти) програми останніх років. </a:t>
            </a:r>
            <a:endParaRPr lang="uk-UA" dirty="0"/>
          </a:p>
        </p:txBody>
      </p:sp>
      <p:sp>
        <p:nvSpPr>
          <p:cNvPr id="5" name="Номер слайда 4"/>
          <p:cNvSpPr>
            <a:spLocks noGrp="1"/>
          </p:cNvSpPr>
          <p:nvPr>
            <p:ph type="sldNum" sz="quarter" idx="12"/>
          </p:nvPr>
        </p:nvSpPr>
        <p:spPr/>
        <p:txBody>
          <a:bodyPr/>
          <a:lstStyle/>
          <a:p>
            <a:fld id="{B19B0651-EE4F-4900-A07F-96A6BFA9D0F0}" type="slidenum">
              <a:rPr lang="ru-RU" smtClean="0"/>
              <a:t>34</a:t>
            </a:fld>
            <a:endParaRPr lang="ru-RU" dirty="0"/>
          </a:p>
        </p:txBody>
      </p:sp>
    </p:spTree>
    <p:extLst>
      <p:ext uri="{BB962C8B-B14F-4D97-AF65-F5344CB8AC3E}">
        <p14:creationId xmlns:p14="http://schemas.microsoft.com/office/powerpoint/2010/main" val="33772387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595194"/>
          </a:xfrm>
        </p:spPr>
        <p:txBody>
          <a:bodyPr>
            <a:normAutofit/>
          </a:bodyPr>
          <a:lstStyle/>
          <a:p>
            <a:r>
              <a:rPr lang="uk-UA" sz="2900" b="1" dirty="0" smtClean="0"/>
              <a:t>Критерій 6.</a:t>
            </a:r>
            <a:r>
              <a:rPr lang="uk-UA" sz="2900" dirty="0" smtClean="0"/>
              <a:t> Людські ресурси</a:t>
            </a:r>
            <a:endParaRPr lang="uk-UA" sz="2900" dirty="0"/>
          </a:p>
        </p:txBody>
      </p:sp>
      <p:sp>
        <p:nvSpPr>
          <p:cNvPr id="3" name="Объект 2"/>
          <p:cNvSpPr>
            <a:spLocks noGrp="1"/>
          </p:cNvSpPr>
          <p:nvPr>
            <p:ph idx="1"/>
          </p:nvPr>
        </p:nvSpPr>
        <p:spPr>
          <a:xfrm>
            <a:off x="755576" y="1412776"/>
            <a:ext cx="7704856" cy="4310293"/>
          </a:xfrm>
        </p:spPr>
        <p:txBody>
          <a:bodyPr/>
          <a:lstStyle/>
          <a:p>
            <a:pPr marL="0" indent="0" algn="just">
              <a:buNone/>
            </a:pPr>
            <a:r>
              <a:rPr lang="uk-UA" b="1" dirty="0" smtClean="0"/>
              <a:t>Підкритерій</a:t>
            </a:r>
            <a:r>
              <a:rPr lang="uk-UA" b="1" dirty="0" smtClean="0"/>
              <a:t> 6.1. </a:t>
            </a:r>
            <a:r>
              <a:rPr lang="uk-UA" dirty="0" smtClean="0"/>
              <a:t>Академічна та/або професійна кваліфікація викладачів, задіяних до реалізації ОП, забезпечує досягнення визначених відповідною програмою цілей та програмних результатів навчання.</a:t>
            </a:r>
          </a:p>
          <a:p>
            <a:pPr marL="0" indent="0" algn="just">
              <a:buNone/>
            </a:pPr>
            <a:endParaRPr lang="uk-UA" dirty="0"/>
          </a:p>
          <a:p>
            <a:pPr marL="0" indent="0" algn="just">
              <a:buNone/>
            </a:pPr>
            <a:r>
              <a:rPr lang="uk-UA" dirty="0"/>
              <a:t>Кадрова автономія ЗВО означає, що саме заклад є відповідальним за рішення щодо викладання певної дисципліни певним викладачем. Водночас, ЗВО повинен мати раціональне пояснення щодо кожної дисципліни в термінах академічної або професійної кваліфікації викладача. </a:t>
            </a:r>
          </a:p>
        </p:txBody>
      </p:sp>
      <p:sp>
        <p:nvSpPr>
          <p:cNvPr id="5" name="Номер слайда 4"/>
          <p:cNvSpPr>
            <a:spLocks noGrp="1"/>
          </p:cNvSpPr>
          <p:nvPr>
            <p:ph type="sldNum" sz="quarter" idx="12"/>
          </p:nvPr>
        </p:nvSpPr>
        <p:spPr/>
        <p:txBody>
          <a:bodyPr/>
          <a:lstStyle/>
          <a:p>
            <a:fld id="{B19B0651-EE4F-4900-A07F-96A6BFA9D0F0}" type="slidenum">
              <a:rPr lang="ru-RU" smtClean="0"/>
              <a:t>35</a:t>
            </a:fld>
            <a:endParaRPr lang="ru-RU" dirty="0"/>
          </a:p>
        </p:txBody>
      </p:sp>
    </p:spTree>
    <p:extLst>
      <p:ext uri="{BB962C8B-B14F-4D97-AF65-F5344CB8AC3E}">
        <p14:creationId xmlns:p14="http://schemas.microsoft.com/office/powerpoint/2010/main" val="17459507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667202"/>
          </a:xfrm>
        </p:spPr>
        <p:txBody>
          <a:bodyPr>
            <a:normAutofit/>
          </a:bodyPr>
          <a:lstStyle/>
          <a:p>
            <a:r>
              <a:rPr lang="uk-UA" sz="2900" b="1" dirty="0" smtClean="0"/>
              <a:t>Критерій 6.</a:t>
            </a:r>
            <a:r>
              <a:rPr lang="uk-UA" sz="2900" dirty="0" smtClean="0"/>
              <a:t> Людські ресурси</a:t>
            </a:r>
            <a:endParaRPr lang="uk-UA" sz="2900" dirty="0"/>
          </a:p>
        </p:txBody>
      </p:sp>
      <p:sp>
        <p:nvSpPr>
          <p:cNvPr id="3" name="Объект 2"/>
          <p:cNvSpPr>
            <a:spLocks noGrp="1"/>
          </p:cNvSpPr>
          <p:nvPr>
            <p:ph idx="1"/>
          </p:nvPr>
        </p:nvSpPr>
        <p:spPr>
          <a:xfrm>
            <a:off x="755576" y="1484784"/>
            <a:ext cx="7632848" cy="4824536"/>
          </a:xfrm>
        </p:spPr>
        <p:txBody>
          <a:bodyPr>
            <a:normAutofit/>
          </a:bodyPr>
          <a:lstStyle/>
          <a:p>
            <a:pPr marL="0" indent="0" algn="just">
              <a:buNone/>
            </a:pPr>
            <a:r>
              <a:rPr lang="uk-UA" b="1" dirty="0" smtClean="0"/>
              <a:t>Підкритерій</a:t>
            </a:r>
            <a:r>
              <a:rPr lang="uk-UA" b="1" dirty="0" smtClean="0"/>
              <a:t> 6.2. </a:t>
            </a:r>
            <a:r>
              <a:rPr lang="uk-UA" dirty="0" smtClean="0"/>
              <a:t>Процедури конкурсного добору викладачів є прозорими і дають можливість забезпечити потрібний рівень їхнього професіоналізму для успішної реалізації освітньої програми.</a:t>
            </a:r>
          </a:p>
          <a:p>
            <a:pPr marL="0" indent="0" algn="just">
              <a:buNone/>
            </a:pPr>
            <a:r>
              <a:rPr lang="uk-UA" dirty="0"/>
              <a:t>ЗВО має продемонструвати, що під час проведення конкурсу на посади викладачів саме їхній професіоналізм та спроможність забезпечити викладання відповідно до цілей ОП, а не будь-які інші міркування, є вирішальними для результатів конкурсного добору. Якщо ці критерії добору є формально зафіксованими, ЗВО має продемонструвати, що вони дійсно втілюються в інституційну практику. </a:t>
            </a:r>
          </a:p>
        </p:txBody>
      </p:sp>
      <p:sp>
        <p:nvSpPr>
          <p:cNvPr id="5" name="Номер слайда 4"/>
          <p:cNvSpPr>
            <a:spLocks noGrp="1"/>
          </p:cNvSpPr>
          <p:nvPr>
            <p:ph type="sldNum" sz="quarter" idx="12"/>
          </p:nvPr>
        </p:nvSpPr>
        <p:spPr/>
        <p:txBody>
          <a:bodyPr/>
          <a:lstStyle/>
          <a:p>
            <a:fld id="{B19B0651-EE4F-4900-A07F-96A6BFA9D0F0}" type="slidenum">
              <a:rPr lang="ru-RU" smtClean="0"/>
              <a:t>36</a:t>
            </a:fld>
            <a:endParaRPr lang="ru-RU" dirty="0"/>
          </a:p>
        </p:txBody>
      </p:sp>
    </p:spTree>
    <p:extLst>
      <p:ext uri="{BB962C8B-B14F-4D97-AF65-F5344CB8AC3E}">
        <p14:creationId xmlns:p14="http://schemas.microsoft.com/office/powerpoint/2010/main" val="15623811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739210"/>
          </a:xfrm>
        </p:spPr>
        <p:txBody>
          <a:bodyPr>
            <a:normAutofit/>
          </a:bodyPr>
          <a:lstStyle/>
          <a:p>
            <a:r>
              <a:rPr lang="uk-UA" sz="2900" b="1" dirty="0" smtClean="0"/>
              <a:t>Критерій 6.</a:t>
            </a:r>
            <a:r>
              <a:rPr lang="uk-UA" sz="2900" dirty="0" smtClean="0"/>
              <a:t> Людські ресурси</a:t>
            </a:r>
            <a:endParaRPr lang="uk-UA" sz="2900" dirty="0"/>
          </a:p>
        </p:txBody>
      </p:sp>
      <p:sp>
        <p:nvSpPr>
          <p:cNvPr id="3" name="Объект 2"/>
          <p:cNvSpPr>
            <a:spLocks noGrp="1"/>
          </p:cNvSpPr>
          <p:nvPr>
            <p:ph idx="1"/>
          </p:nvPr>
        </p:nvSpPr>
        <p:spPr>
          <a:xfrm>
            <a:off x="755576" y="1484784"/>
            <a:ext cx="7632848" cy="4238285"/>
          </a:xfrm>
        </p:spPr>
        <p:txBody>
          <a:bodyPr/>
          <a:lstStyle/>
          <a:p>
            <a:pPr marL="0" indent="0" algn="just">
              <a:buNone/>
            </a:pPr>
            <a:r>
              <a:rPr lang="uk-UA" b="1" dirty="0" smtClean="0"/>
              <a:t>Підкритерій</a:t>
            </a:r>
            <a:r>
              <a:rPr lang="uk-UA" b="1" dirty="0" smtClean="0"/>
              <a:t> 6.3. </a:t>
            </a:r>
            <a:r>
              <a:rPr lang="uk-UA" dirty="0" smtClean="0"/>
              <a:t>ЗВО залучає роботодавців до організації та реалізації освітнього процесу.</a:t>
            </a:r>
          </a:p>
          <a:p>
            <a:pPr marL="0" indent="0">
              <a:buNone/>
            </a:pPr>
            <a:endParaRPr lang="uk-UA" dirty="0" smtClean="0"/>
          </a:p>
          <a:p>
            <a:pPr marL="0" indent="0" algn="just">
              <a:buNone/>
            </a:pPr>
            <a:r>
              <a:rPr lang="uk-UA" b="1" dirty="0" smtClean="0"/>
              <a:t>Підкритерій</a:t>
            </a:r>
            <a:r>
              <a:rPr lang="uk-UA" b="1" dirty="0" smtClean="0"/>
              <a:t> 6.4. </a:t>
            </a:r>
            <a:r>
              <a:rPr lang="uk-UA" dirty="0" smtClean="0"/>
              <a:t>ЗВО залучає до аудиторних занять професіоналів-практиків, експертів галузі, представників роботодавців.</a:t>
            </a:r>
          </a:p>
          <a:p>
            <a:pPr marL="0" indent="0" algn="just">
              <a:buNone/>
            </a:pPr>
            <a:endParaRPr lang="uk-UA" dirty="0" smtClean="0"/>
          </a:p>
          <a:p>
            <a:pPr marL="0" indent="0" algn="just">
              <a:buNone/>
            </a:pPr>
            <a:r>
              <a:rPr lang="uk-UA" dirty="0" smtClean="0"/>
              <a:t>Підкритерій</a:t>
            </a:r>
            <a:r>
              <a:rPr lang="uk-UA" dirty="0" smtClean="0"/>
              <a:t> 6.4 не є жорсткою вимогою, тому відсутність відповідних практик, як правило, не буде вважатися суттєвим недоліком. </a:t>
            </a:r>
            <a:endParaRPr lang="uk-UA" dirty="0"/>
          </a:p>
        </p:txBody>
      </p:sp>
      <p:sp>
        <p:nvSpPr>
          <p:cNvPr id="5" name="Номер слайда 4"/>
          <p:cNvSpPr>
            <a:spLocks noGrp="1"/>
          </p:cNvSpPr>
          <p:nvPr>
            <p:ph type="sldNum" sz="quarter" idx="12"/>
          </p:nvPr>
        </p:nvSpPr>
        <p:spPr/>
        <p:txBody>
          <a:bodyPr/>
          <a:lstStyle/>
          <a:p>
            <a:fld id="{B19B0651-EE4F-4900-A07F-96A6BFA9D0F0}" type="slidenum">
              <a:rPr lang="ru-RU" smtClean="0"/>
              <a:t>37</a:t>
            </a:fld>
            <a:endParaRPr lang="ru-RU" dirty="0"/>
          </a:p>
        </p:txBody>
      </p:sp>
    </p:spTree>
    <p:extLst>
      <p:ext uri="{BB962C8B-B14F-4D97-AF65-F5344CB8AC3E}">
        <p14:creationId xmlns:p14="http://schemas.microsoft.com/office/powerpoint/2010/main" val="38520469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739210"/>
          </a:xfrm>
        </p:spPr>
        <p:txBody>
          <a:bodyPr>
            <a:normAutofit/>
          </a:bodyPr>
          <a:lstStyle/>
          <a:p>
            <a:r>
              <a:rPr lang="uk-UA" sz="2900" b="1" dirty="0" smtClean="0"/>
              <a:t>Критерій 6.</a:t>
            </a:r>
            <a:r>
              <a:rPr lang="uk-UA" sz="2900" dirty="0" smtClean="0"/>
              <a:t> Людські ресурси</a:t>
            </a:r>
            <a:endParaRPr lang="uk-UA" sz="2900" dirty="0"/>
          </a:p>
        </p:txBody>
      </p:sp>
      <p:sp>
        <p:nvSpPr>
          <p:cNvPr id="3" name="Объект 2"/>
          <p:cNvSpPr>
            <a:spLocks noGrp="1"/>
          </p:cNvSpPr>
          <p:nvPr>
            <p:ph idx="1"/>
          </p:nvPr>
        </p:nvSpPr>
        <p:spPr>
          <a:xfrm>
            <a:off x="755576" y="1628800"/>
            <a:ext cx="7632848" cy="4680520"/>
          </a:xfrm>
        </p:spPr>
        <p:txBody>
          <a:bodyPr>
            <a:normAutofit lnSpcReduction="10000"/>
          </a:bodyPr>
          <a:lstStyle/>
          <a:p>
            <a:pPr marL="0" indent="0" algn="just">
              <a:buNone/>
            </a:pPr>
            <a:r>
              <a:rPr lang="uk-UA" b="1" dirty="0"/>
              <a:t>Підкритерій</a:t>
            </a:r>
            <a:r>
              <a:rPr lang="uk-UA" b="1" dirty="0"/>
              <a:t> 6.5. </a:t>
            </a:r>
            <a:r>
              <a:rPr lang="uk-UA" dirty="0"/>
              <a:t>Заклад вищої освіти сприяє професійному розвитку викладачів через власні програми або у співпраці з іншими організаціями.</a:t>
            </a:r>
          </a:p>
          <a:p>
            <a:pPr marL="0" indent="0" algn="just">
              <a:buNone/>
            </a:pPr>
            <a:r>
              <a:rPr lang="uk-UA" dirty="0" smtClean="0"/>
              <a:t>ЗВО </a:t>
            </a:r>
            <a:r>
              <a:rPr lang="uk-UA" dirty="0"/>
              <a:t>має продемонструвати, що він має налагоджену систему професійного розвитку викладачів, власну або у співпраці із іншими організаціями. Проходження усіма викладачами «підвищення кваліфікації» не обов’язково свідчить про наявність дієвої системи професійного розвитку. ЗВО має обґрунтувати, а експертна група – оцінити, наскільки система професійного розвитку відповідає потребам та інтересам самих викладачів, а </a:t>
            </a:r>
            <a:r>
              <a:rPr lang="uk-UA" dirty="0" smtClean="0"/>
              <a:t>також чи сприяє вона реальному підвищенню </a:t>
            </a:r>
            <a:r>
              <a:rPr lang="uk-UA" dirty="0"/>
              <a:t>якості викладання. </a:t>
            </a:r>
          </a:p>
        </p:txBody>
      </p:sp>
      <p:sp>
        <p:nvSpPr>
          <p:cNvPr id="5" name="Номер слайда 4"/>
          <p:cNvSpPr>
            <a:spLocks noGrp="1"/>
          </p:cNvSpPr>
          <p:nvPr>
            <p:ph type="sldNum" sz="quarter" idx="12"/>
          </p:nvPr>
        </p:nvSpPr>
        <p:spPr/>
        <p:txBody>
          <a:bodyPr/>
          <a:lstStyle/>
          <a:p>
            <a:fld id="{B19B0651-EE4F-4900-A07F-96A6BFA9D0F0}" type="slidenum">
              <a:rPr lang="ru-RU" smtClean="0"/>
              <a:t>38</a:t>
            </a:fld>
            <a:endParaRPr lang="ru-RU" dirty="0"/>
          </a:p>
        </p:txBody>
      </p:sp>
    </p:spTree>
    <p:extLst>
      <p:ext uri="{BB962C8B-B14F-4D97-AF65-F5344CB8AC3E}">
        <p14:creationId xmlns:p14="http://schemas.microsoft.com/office/powerpoint/2010/main" val="2241519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667202"/>
          </a:xfrm>
        </p:spPr>
        <p:txBody>
          <a:bodyPr>
            <a:normAutofit/>
          </a:bodyPr>
          <a:lstStyle/>
          <a:p>
            <a:r>
              <a:rPr lang="uk-UA" sz="2900" b="1" dirty="0" smtClean="0"/>
              <a:t>Критерій 6.</a:t>
            </a:r>
            <a:r>
              <a:rPr lang="uk-UA" sz="2900" dirty="0" smtClean="0"/>
              <a:t> Людські ресурси</a:t>
            </a:r>
            <a:endParaRPr lang="uk-UA" sz="2900" dirty="0"/>
          </a:p>
        </p:txBody>
      </p:sp>
      <p:sp>
        <p:nvSpPr>
          <p:cNvPr id="3" name="Объект 2"/>
          <p:cNvSpPr>
            <a:spLocks noGrp="1"/>
          </p:cNvSpPr>
          <p:nvPr>
            <p:ph idx="1"/>
          </p:nvPr>
        </p:nvSpPr>
        <p:spPr>
          <a:xfrm>
            <a:off x="755576" y="1412776"/>
            <a:ext cx="7632848" cy="4310293"/>
          </a:xfrm>
        </p:spPr>
        <p:txBody>
          <a:bodyPr/>
          <a:lstStyle/>
          <a:p>
            <a:pPr marL="0" indent="0" algn="just">
              <a:buNone/>
            </a:pPr>
            <a:endParaRPr lang="uk-UA" b="1" dirty="0" smtClean="0"/>
          </a:p>
          <a:p>
            <a:pPr marL="0" indent="0" algn="just">
              <a:buNone/>
            </a:pPr>
            <a:r>
              <a:rPr lang="uk-UA" b="1" dirty="0" smtClean="0"/>
              <a:t>Підкритерій</a:t>
            </a:r>
            <a:r>
              <a:rPr lang="uk-UA" b="1" dirty="0" smtClean="0"/>
              <a:t> 6.6. </a:t>
            </a:r>
            <a:r>
              <a:rPr lang="uk-UA" dirty="0" smtClean="0"/>
              <a:t>ЗВО стимулює розвиток викладацької майстерності.</a:t>
            </a:r>
          </a:p>
          <a:p>
            <a:pPr marL="0" indent="0" algn="just">
              <a:buNone/>
            </a:pPr>
            <a:endParaRPr lang="uk-UA" dirty="0"/>
          </a:p>
          <a:p>
            <a:pPr marL="0" indent="0" algn="just">
              <a:buNone/>
            </a:pPr>
            <a:r>
              <a:rPr lang="uk-UA" dirty="0" smtClean="0"/>
              <a:t>ЗВО має продемонструвати, що він має систему матеріального та/або морального заохочення викладачів до досконалості у викладанні.  </a:t>
            </a:r>
          </a:p>
          <a:p>
            <a:pPr marL="0" indent="0" algn="just">
              <a:buNone/>
            </a:pPr>
            <a:r>
              <a:rPr lang="ru-RU" dirty="0" smtClean="0"/>
              <a:t> </a:t>
            </a:r>
            <a:endParaRPr lang="uk-UA" dirty="0"/>
          </a:p>
        </p:txBody>
      </p:sp>
      <p:sp>
        <p:nvSpPr>
          <p:cNvPr id="5" name="Номер слайда 4"/>
          <p:cNvSpPr>
            <a:spLocks noGrp="1"/>
          </p:cNvSpPr>
          <p:nvPr>
            <p:ph type="sldNum" sz="quarter" idx="12"/>
          </p:nvPr>
        </p:nvSpPr>
        <p:spPr/>
        <p:txBody>
          <a:bodyPr/>
          <a:lstStyle/>
          <a:p>
            <a:fld id="{B19B0651-EE4F-4900-A07F-96A6BFA9D0F0}" type="slidenum">
              <a:rPr lang="ru-RU" smtClean="0"/>
              <a:t>39</a:t>
            </a:fld>
            <a:endParaRPr lang="ru-RU" dirty="0"/>
          </a:p>
        </p:txBody>
      </p:sp>
    </p:spTree>
    <p:extLst>
      <p:ext uri="{BB962C8B-B14F-4D97-AF65-F5344CB8AC3E}">
        <p14:creationId xmlns:p14="http://schemas.microsoft.com/office/powerpoint/2010/main" val="332129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7221393" cy="955234"/>
          </a:xfrm>
        </p:spPr>
        <p:txBody>
          <a:bodyPr>
            <a:normAutofit fontScale="90000"/>
          </a:bodyPr>
          <a:lstStyle/>
          <a:p>
            <a:r>
              <a:rPr lang="uk-UA" sz="3200" b="1" dirty="0" smtClean="0"/>
              <a:t>Критерій 1.</a:t>
            </a:r>
            <a:r>
              <a:rPr lang="uk-UA" sz="3200" dirty="0" smtClean="0"/>
              <a:t> Проектування та цілі освітньої програми</a:t>
            </a:r>
            <a:endParaRPr lang="uk-UA" sz="3200" dirty="0"/>
          </a:p>
        </p:txBody>
      </p:sp>
      <p:sp>
        <p:nvSpPr>
          <p:cNvPr id="3" name="Объект 2"/>
          <p:cNvSpPr>
            <a:spLocks noGrp="1"/>
          </p:cNvSpPr>
          <p:nvPr>
            <p:ph idx="1"/>
          </p:nvPr>
        </p:nvSpPr>
        <p:spPr>
          <a:xfrm>
            <a:off x="827584" y="1844824"/>
            <a:ext cx="7416824" cy="3878245"/>
          </a:xfrm>
        </p:spPr>
        <p:txBody>
          <a:bodyPr>
            <a:normAutofit/>
          </a:bodyPr>
          <a:lstStyle/>
          <a:p>
            <a:pPr marL="0" indent="0" algn="just">
              <a:buNone/>
            </a:pPr>
            <a:r>
              <a:rPr lang="uk-UA" b="1" dirty="0" smtClean="0"/>
              <a:t>Підкритерій</a:t>
            </a:r>
            <a:r>
              <a:rPr lang="uk-UA" b="1" dirty="0" smtClean="0"/>
              <a:t> 1.3. </a:t>
            </a:r>
            <a:r>
              <a:rPr lang="uk-UA" dirty="0" smtClean="0"/>
              <a:t>Цілі освітньої програми та програмні результати навчання визначаються з урахуванням тенденцій розвитку спеціальності, ринку праці, галузевого та регіонального контексту, а також досвіду аналогічних вітчизняних та іноземних освітніх програм.</a:t>
            </a:r>
          </a:p>
          <a:p>
            <a:pPr marL="0" indent="0" algn="just">
              <a:buNone/>
            </a:pPr>
            <a:r>
              <a:rPr lang="uk-UA" dirty="0" smtClean="0"/>
              <a:t> У будь-якому разі, цілі та програмні результати навчання повинні переглядатися (в міру потреби), щоб забезпечити актуальні компетентності випускника. </a:t>
            </a:r>
            <a:endParaRPr lang="uk-UA"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4</a:t>
            </a:fld>
            <a:endParaRPr lang="ru-RU" dirty="0"/>
          </a:p>
        </p:txBody>
      </p:sp>
    </p:spTree>
    <p:extLst>
      <p:ext uri="{BB962C8B-B14F-4D97-AF65-F5344CB8AC3E}">
        <p14:creationId xmlns:p14="http://schemas.microsoft.com/office/powerpoint/2010/main" val="33635505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620688"/>
            <a:ext cx="6965245" cy="667202"/>
          </a:xfrm>
        </p:spPr>
        <p:txBody>
          <a:bodyPr>
            <a:normAutofit fontScale="90000"/>
          </a:bodyPr>
          <a:lstStyle/>
          <a:p>
            <a:r>
              <a:rPr lang="uk-UA" sz="2900" b="1" dirty="0" smtClean="0"/>
              <a:t>Критерій 7. </a:t>
            </a:r>
            <a:r>
              <a:rPr lang="uk-UA" sz="2900" dirty="0" smtClean="0"/>
              <a:t>Освітнє середовище та матеріальні ресурси </a:t>
            </a:r>
            <a:endParaRPr lang="uk-UA" sz="2900" dirty="0"/>
          </a:p>
        </p:txBody>
      </p:sp>
      <p:sp>
        <p:nvSpPr>
          <p:cNvPr id="3" name="Объект 2"/>
          <p:cNvSpPr>
            <a:spLocks noGrp="1"/>
          </p:cNvSpPr>
          <p:nvPr>
            <p:ph idx="1"/>
          </p:nvPr>
        </p:nvSpPr>
        <p:spPr>
          <a:xfrm>
            <a:off x="755576" y="1484784"/>
            <a:ext cx="7632848" cy="4752528"/>
          </a:xfrm>
        </p:spPr>
        <p:txBody>
          <a:bodyPr>
            <a:normAutofit lnSpcReduction="10000"/>
          </a:bodyPr>
          <a:lstStyle/>
          <a:p>
            <a:pPr marL="0" indent="0" algn="just">
              <a:buNone/>
            </a:pPr>
            <a:r>
              <a:rPr lang="uk-UA" b="1" dirty="0" smtClean="0"/>
              <a:t>Підкритерій</a:t>
            </a:r>
            <a:r>
              <a:rPr lang="uk-UA" b="1" dirty="0" smtClean="0"/>
              <a:t> 7.1. </a:t>
            </a:r>
            <a:r>
              <a:rPr lang="uk-UA" dirty="0" smtClean="0"/>
              <a:t>Фінансові та матеріально-технічні ресурси (бібліотека, інша інфраструктура, обладнання тощо), а також навчально-методичне забезпечення ОП гарантують досягнення визначених ОП цілей та програмних результатів навчання.</a:t>
            </a:r>
          </a:p>
          <a:p>
            <a:pPr marL="0" indent="0" algn="just">
              <a:buNone/>
            </a:pPr>
            <a:r>
              <a:rPr lang="uk-UA" dirty="0" smtClean="0"/>
              <a:t>Експертна група має встановити, як мінімум, чи є достатнім для реалізації ОП: (1) бібліотека, у т. ч. наповнення фондів, (2) інша інфраструктура, (3) обладнання, необхідність якого зумовлена особливостями програми. Однак, цей перелік не є вичерпним. Наприклад, експертна група може оцінити, чи має ЗВО та ОП достатнє програмне забезпечення, фінансове та навчально-методичне забезпечення тощо. </a:t>
            </a:r>
            <a:endParaRPr lang="uk-UA" dirty="0"/>
          </a:p>
        </p:txBody>
      </p:sp>
      <p:sp>
        <p:nvSpPr>
          <p:cNvPr id="5" name="Номер слайда 4"/>
          <p:cNvSpPr>
            <a:spLocks noGrp="1"/>
          </p:cNvSpPr>
          <p:nvPr>
            <p:ph type="sldNum" sz="quarter" idx="12"/>
          </p:nvPr>
        </p:nvSpPr>
        <p:spPr/>
        <p:txBody>
          <a:bodyPr/>
          <a:lstStyle/>
          <a:p>
            <a:fld id="{B19B0651-EE4F-4900-A07F-96A6BFA9D0F0}" type="slidenum">
              <a:rPr lang="ru-RU" smtClean="0"/>
              <a:t>40</a:t>
            </a:fld>
            <a:endParaRPr lang="ru-RU" dirty="0"/>
          </a:p>
        </p:txBody>
      </p:sp>
    </p:spTree>
    <p:extLst>
      <p:ext uri="{BB962C8B-B14F-4D97-AF65-F5344CB8AC3E}">
        <p14:creationId xmlns:p14="http://schemas.microsoft.com/office/powerpoint/2010/main" val="14071016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811218"/>
          </a:xfrm>
        </p:spPr>
        <p:txBody>
          <a:bodyPr>
            <a:normAutofit fontScale="90000"/>
          </a:bodyPr>
          <a:lstStyle/>
          <a:p>
            <a:r>
              <a:rPr lang="uk-UA" sz="2900" b="1" dirty="0" smtClean="0"/>
              <a:t>Критерій 7. </a:t>
            </a:r>
            <a:r>
              <a:rPr lang="uk-UA" sz="2900" dirty="0" smtClean="0"/>
              <a:t>Освітнє середовище та матеріальні ресурси </a:t>
            </a:r>
            <a:endParaRPr lang="uk-UA" sz="2900" dirty="0"/>
          </a:p>
        </p:txBody>
      </p:sp>
      <p:sp>
        <p:nvSpPr>
          <p:cNvPr id="3" name="Объект 2"/>
          <p:cNvSpPr>
            <a:spLocks noGrp="1"/>
          </p:cNvSpPr>
          <p:nvPr>
            <p:ph idx="1"/>
          </p:nvPr>
        </p:nvSpPr>
        <p:spPr>
          <a:xfrm>
            <a:off x="755576" y="1700808"/>
            <a:ext cx="7632848" cy="4536504"/>
          </a:xfrm>
        </p:spPr>
        <p:txBody>
          <a:bodyPr/>
          <a:lstStyle/>
          <a:p>
            <a:pPr marL="0" indent="0" algn="just">
              <a:buNone/>
            </a:pPr>
            <a:endParaRPr lang="uk-UA" b="1" dirty="0" smtClean="0"/>
          </a:p>
          <a:p>
            <a:pPr marL="0" indent="0" algn="just">
              <a:buNone/>
            </a:pPr>
            <a:r>
              <a:rPr lang="uk-UA" b="1" dirty="0" smtClean="0"/>
              <a:t>Підкритерій</a:t>
            </a:r>
            <a:r>
              <a:rPr lang="uk-UA" b="1" dirty="0" smtClean="0"/>
              <a:t> 7.2. </a:t>
            </a:r>
            <a:r>
              <a:rPr lang="uk-UA" dirty="0" smtClean="0"/>
              <a:t>ЗВО забезпечує безоплатний доступ викладачів і здобувачів до відповідної інфраструктури та інформаційних ресурсів, потрібних для навчання, викладацької та/або наукової діяльності в межах ОП.</a:t>
            </a:r>
          </a:p>
          <a:p>
            <a:pPr marL="0" indent="0" algn="just">
              <a:buNone/>
            </a:pPr>
            <a:endParaRPr lang="uk-UA" b="1" dirty="0" smtClean="0"/>
          </a:p>
          <a:p>
            <a:pPr marL="0" indent="0" algn="just">
              <a:buNone/>
            </a:pPr>
            <a:r>
              <a:rPr lang="uk-UA" b="1" dirty="0" smtClean="0"/>
              <a:t>Недолік: </a:t>
            </a:r>
            <a:r>
              <a:rPr lang="uk-UA" dirty="0" smtClean="0"/>
              <a:t>доступ до відповідних ресурсів не є безоплатним або з інших причин є утрудненим</a:t>
            </a:r>
            <a:endParaRPr lang="uk-UA" dirty="0"/>
          </a:p>
        </p:txBody>
      </p:sp>
      <p:sp>
        <p:nvSpPr>
          <p:cNvPr id="5" name="Номер слайда 4"/>
          <p:cNvSpPr>
            <a:spLocks noGrp="1"/>
          </p:cNvSpPr>
          <p:nvPr>
            <p:ph type="sldNum" sz="quarter" idx="12"/>
          </p:nvPr>
        </p:nvSpPr>
        <p:spPr/>
        <p:txBody>
          <a:bodyPr/>
          <a:lstStyle/>
          <a:p>
            <a:fld id="{B19B0651-EE4F-4900-A07F-96A6BFA9D0F0}" type="slidenum">
              <a:rPr lang="ru-RU" smtClean="0"/>
              <a:t>41</a:t>
            </a:fld>
            <a:endParaRPr lang="ru-RU" dirty="0"/>
          </a:p>
        </p:txBody>
      </p:sp>
    </p:spTree>
    <p:extLst>
      <p:ext uri="{BB962C8B-B14F-4D97-AF65-F5344CB8AC3E}">
        <p14:creationId xmlns:p14="http://schemas.microsoft.com/office/powerpoint/2010/main" val="7324626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739210"/>
          </a:xfrm>
        </p:spPr>
        <p:txBody>
          <a:bodyPr>
            <a:normAutofit fontScale="90000"/>
          </a:bodyPr>
          <a:lstStyle/>
          <a:p>
            <a:r>
              <a:rPr lang="uk-UA" sz="2900" b="1" dirty="0" smtClean="0"/>
              <a:t>Критерій 7.</a:t>
            </a:r>
            <a:r>
              <a:rPr lang="uk-UA" sz="2900" dirty="0" smtClean="0"/>
              <a:t> Освітнє середовище та матеріальні ресурси </a:t>
            </a:r>
            <a:endParaRPr lang="uk-UA" sz="2900" dirty="0"/>
          </a:p>
        </p:txBody>
      </p:sp>
      <p:sp>
        <p:nvSpPr>
          <p:cNvPr id="3" name="Объект 2"/>
          <p:cNvSpPr>
            <a:spLocks noGrp="1"/>
          </p:cNvSpPr>
          <p:nvPr>
            <p:ph idx="1"/>
          </p:nvPr>
        </p:nvSpPr>
        <p:spPr>
          <a:xfrm>
            <a:off x="755576" y="1700808"/>
            <a:ext cx="7632848" cy="4608512"/>
          </a:xfrm>
        </p:spPr>
        <p:txBody>
          <a:bodyPr>
            <a:normAutofit lnSpcReduction="10000"/>
          </a:bodyPr>
          <a:lstStyle/>
          <a:p>
            <a:pPr marL="0" indent="0" algn="just">
              <a:buNone/>
            </a:pPr>
            <a:r>
              <a:rPr lang="uk-UA" b="1" dirty="0" smtClean="0"/>
              <a:t>Підкритерій</a:t>
            </a:r>
            <a:r>
              <a:rPr lang="uk-UA" b="1" dirty="0" smtClean="0"/>
              <a:t> 7.3. </a:t>
            </a:r>
            <a:r>
              <a:rPr lang="uk-UA" dirty="0" smtClean="0"/>
              <a:t>Освітнє середовище є безпечним для життя і здоров’я здобувачів, що навчаються за ОП, та дає можливість задовольнити їхні потреби та інтереси.</a:t>
            </a:r>
          </a:p>
          <a:p>
            <a:pPr marL="0" indent="0" algn="just">
              <a:buNone/>
            </a:pPr>
            <a:r>
              <a:rPr lang="ru-RU" dirty="0" smtClean="0"/>
              <a:t>О</a:t>
            </a:r>
            <a:r>
              <a:rPr lang="uk-UA" dirty="0" smtClean="0"/>
              <a:t>світнє</a:t>
            </a:r>
            <a:r>
              <a:rPr lang="uk-UA" dirty="0" smtClean="0"/>
              <a:t> середовище ЗВО було (1) безпечним для життя і здоров’я здобувачів вищої освіти за ОП, та (2) дозволяло задовольнити їхні потреби та інтереси. </a:t>
            </a:r>
          </a:p>
          <a:p>
            <a:pPr marL="0" indent="0" algn="just">
              <a:buNone/>
            </a:pPr>
            <a:r>
              <a:rPr lang="uk-UA" dirty="0" smtClean="0"/>
              <a:t>ЗВО має продемонструвати, що під час прийняття рішень щодо організації освітнього середовища саме потреби та інтереси студентів є вирішальним чинником, що береться до уваги. Ці потреби та інтереси мають належним чином виявлятися; у цьому контексті надзвичайно важливою є співпраця ЗВО із органами студентського самоврядування. </a:t>
            </a:r>
            <a:endParaRPr lang="uk-UA" dirty="0"/>
          </a:p>
        </p:txBody>
      </p:sp>
      <p:sp>
        <p:nvSpPr>
          <p:cNvPr id="5" name="Номер слайда 4"/>
          <p:cNvSpPr>
            <a:spLocks noGrp="1"/>
          </p:cNvSpPr>
          <p:nvPr>
            <p:ph type="sldNum" sz="quarter" idx="12"/>
          </p:nvPr>
        </p:nvSpPr>
        <p:spPr/>
        <p:txBody>
          <a:bodyPr/>
          <a:lstStyle/>
          <a:p>
            <a:fld id="{B19B0651-EE4F-4900-A07F-96A6BFA9D0F0}" type="slidenum">
              <a:rPr lang="ru-RU" smtClean="0"/>
              <a:t>42</a:t>
            </a:fld>
            <a:endParaRPr lang="ru-RU" dirty="0"/>
          </a:p>
        </p:txBody>
      </p:sp>
    </p:spTree>
    <p:extLst>
      <p:ext uri="{BB962C8B-B14F-4D97-AF65-F5344CB8AC3E}">
        <p14:creationId xmlns:p14="http://schemas.microsoft.com/office/powerpoint/2010/main" val="20574760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811218"/>
          </a:xfrm>
        </p:spPr>
        <p:txBody>
          <a:bodyPr>
            <a:normAutofit fontScale="90000"/>
          </a:bodyPr>
          <a:lstStyle/>
          <a:p>
            <a:r>
              <a:rPr lang="uk-UA" sz="2900" b="1" dirty="0" smtClean="0"/>
              <a:t>Критерій 7.</a:t>
            </a:r>
            <a:r>
              <a:rPr lang="uk-UA" sz="2900" dirty="0" smtClean="0"/>
              <a:t> Освітнє середовище та матеріальні ресурси </a:t>
            </a:r>
            <a:endParaRPr lang="uk-UA" sz="2900" dirty="0"/>
          </a:p>
        </p:txBody>
      </p:sp>
      <p:sp>
        <p:nvSpPr>
          <p:cNvPr id="3" name="Объект 2"/>
          <p:cNvSpPr>
            <a:spLocks noGrp="1"/>
          </p:cNvSpPr>
          <p:nvPr>
            <p:ph idx="1"/>
          </p:nvPr>
        </p:nvSpPr>
        <p:spPr>
          <a:xfrm>
            <a:off x="755576" y="2119257"/>
            <a:ext cx="7632848" cy="3603812"/>
          </a:xfrm>
        </p:spPr>
        <p:txBody>
          <a:bodyPr/>
          <a:lstStyle/>
          <a:p>
            <a:pPr marL="0" indent="0" algn="just">
              <a:buNone/>
            </a:pPr>
            <a:r>
              <a:rPr lang="uk-UA" b="1" dirty="0" smtClean="0"/>
              <a:t>Підкритерій</a:t>
            </a:r>
            <a:r>
              <a:rPr lang="uk-UA" b="1" dirty="0" smtClean="0"/>
              <a:t> 7.4. </a:t>
            </a:r>
            <a:r>
              <a:rPr lang="uk-UA" dirty="0" smtClean="0"/>
              <a:t>ЗВО забезпечує освітню, організаційну, інформаційну, консультативну та соціальну підтримку здобувачів вищої освіти, що навчаються за ОП.</a:t>
            </a:r>
          </a:p>
          <a:p>
            <a:pPr marL="0" indent="0" algn="just">
              <a:buNone/>
            </a:pPr>
            <a:endParaRPr lang="uk-UA" dirty="0" smtClean="0"/>
          </a:p>
          <a:p>
            <a:pPr marL="0" indent="0" algn="just">
              <a:buNone/>
            </a:pPr>
            <a:r>
              <a:rPr lang="uk-UA" dirty="0" smtClean="0"/>
              <a:t>Якість підтримки здобувачів вищої освіти оцінюється виходячи з їхньої зручності та корисності для здобувачів, задоволеності останніх. </a:t>
            </a:r>
            <a:endParaRPr lang="uk-UA" dirty="0"/>
          </a:p>
        </p:txBody>
      </p:sp>
      <p:sp>
        <p:nvSpPr>
          <p:cNvPr id="5" name="Номер слайда 4"/>
          <p:cNvSpPr>
            <a:spLocks noGrp="1"/>
          </p:cNvSpPr>
          <p:nvPr>
            <p:ph type="sldNum" sz="quarter" idx="12"/>
          </p:nvPr>
        </p:nvSpPr>
        <p:spPr/>
        <p:txBody>
          <a:bodyPr/>
          <a:lstStyle/>
          <a:p>
            <a:fld id="{B19B0651-EE4F-4900-A07F-96A6BFA9D0F0}" type="slidenum">
              <a:rPr lang="ru-RU" smtClean="0"/>
              <a:t>43</a:t>
            </a:fld>
            <a:endParaRPr lang="ru-RU" dirty="0"/>
          </a:p>
        </p:txBody>
      </p:sp>
    </p:spTree>
    <p:extLst>
      <p:ext uri="{BB962C8B-B14F-4D97-AF65-F5344CB8AC3E}">
        <p14:creationId xmlns:p14="http://schemas.microsoft.com/office/powerpoint/2010/main" val="40456407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811218"/>
          </a:xfrm>
        </p:spPr>
        <p:txBody>
          <a:bodyPr>
            <a:normAutofit fontScale="90000"/>
          </a:bodyPr>
          <a:lstStyle/>
          <a:p>
            <a:r>
              <a:rPr lang="uk-UA" sz="2900" b="1" dirty="0" smtClean="0"/>
              <a:t>Критерій 7. </a:t>
            </a:r>
            <a:r>
              <a:rPr lang="uk-UA" sz="2900" dirty="0" smtClean="0"/>
              <a:t>Освітнє середовище та матеріальні ресурси </a:t>
            </a:r>
            <a:endParaRPr lang="uk-UA" sz="2900" dirty="0"/>
          </a:p>
        </p:txBody>
      </p:sp>
      <p:sp>
        <p:nvSpPr>
          <p:cNvPr id="3" name="Объект 2"/>
          <p:cNvSpPr>
            <a:spLocks noGrp="1"/>
          </p:cNvSpPr>
          <p:nvPr>
            <p:ph idx="1"/>
          </p:nvPr>
        </p:nvSpPr>
        <p:spPr>
          <a:xfrm>
            <a:off x="755576" y="1772816"/>
            <a:ext cx="7632848" cy="3950253"/>
          </a:xfrm>
        </p:spPr>
        <p:txBody>
          <a:bodyPr>
            <a:normAutofit/>
          </a:bodyPr>
          <a:lstStyle/>
          <a:p>
            <a:pPr marL="0" indent="0" algn="just">
              <a:buNone/>
            </a:pPr>
            <a:r>
              <a:rPr lang="uk-UA" b="1" dirty="0" smtClean="0"/>
              <a:t>Підкритерій</a:t>
            </a:r>
            <a:r>
              <a:rPr lang="uk-UA" b="1" dirty="0" smtClean="0"/>
              <a:t> 7.5. </a:t>
            </a:r>
            <a:r>
              <a:rPr lang="uk-UA" dirty="0" smtClean="0"/>
              <a:t>ЗВО створює достатні умови щодо реалізації права на освіту для осіб з особливими освітніми потребами, які навчаються за ОП.</a:t>
            </a:r>
          </a:p>
          <a:p>
            <a:pPr marL="0" indent="0" algn="just">
              <a:buNone/>
            </a:pPr>
            <a:endParaRPr lang="uk-UA" dirty="0"/>
          </a:p>
          <a:p>
            <a:pPr marL="0" indent="0" algn="just">
              <a:buNone/>
            </a:pPr>
            <a:r>
              <a:rPr lang="uk-UA" dirty="0"/>
              <a:t>Особливі потреби не зводяться до інвалідності. Додаткову підтримку можуть потребувати, для прикладу, студенти, що мають дітей. </a:t>
            </a:r>
            <a:r>
              <a:rPr lang="uk-UA" dirty="0" smtClean="0"/>
              <a:t>ЗВО має </a:t>
            </a:r>
            <a:r>
              <a:rPr lang="uk-UA" dirty="0"/>
              <a:t>продемонструвати, що він вжив усіх розумних залежних від нього заходів, аби забезпечити умови для здобуття права на освіту тим здобувачам, які мають особливі освітні потреби. </a:t>
            </a:r>
            <a:endParaRPr lang="uk-UA" dirty="0" smtClean="0"/>
          </a:p>
          <a:p>
            <a:pPr marL="0" indent="0">
              <a:buNone/>
            </a:pPr>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44</a:t>
            </a:fld>
            <a:endParaRPr lang="ru-RU" dirty="0"/>
          </a:p>
        </p:txBody>
      </p:sp>
    </p:spTree>
    <p:extLst>
      <p:ext uri="{BB962C8B-B14F-4D97-AF65-F5344CB8AC3E}">
        <p14:creationId xmlns:p14="http://schemas.microsoft.com/office/powerpoint/2010/main" val="33811837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811218"/>
          </a:xfrm>
        </p:spPr>
        <p:txBody>
          <a:bodyPr>
            <a:normAutofit fontScale="90000"/>
          </a:bodyPr>
          <a:lstStyle/>
          <a:p>
            <a:r>
              <a:rPr lang="uk-UA" sz="2900" b="1" dirty="0" smtClean="0"/>
              <a:t>Критерій 7.</a:t>
            </a:r>
            <a:r>
              <a:rPr lang="uk-UA" sz="2900" dirty="0" smtClean="0"/>
              <a:t> Освітнє середовище та матеріальні ресурси </a:t>
            </a:r>
            <a:endParaRPr lang="uk-UA" sz="2900" dirty="0"/>
          </a:p>
        </p:txBody>
      </p:sp>
      <p:sp>
        <p:nvSpPr>
          <p:cNvPr id="3" name="Объект 2"/>
          <p:cNvSpPr>
            <a:spLocks noGrp="1"/>
          </p:cNvSpPr>
          <p:nvPr>
            <p:ph idx="1"/>
          </p:nvPr>
        </p:nvSpPr>
        <p:spPr>
          <a:xfrm>
            <a:off x="755576" y="1628800"/>
            <a:ext cx="7632848" cy="4680520"/>
          </a:xfrm>
        </p:spPr>
        <p:txBody>
          <a:bodyPr>
            <a:normAutofit/>
          </a:bodyPr>
          <a:lstStyle/>
          <a:p>
            <a:pPr marL="0" indent="0" algn="just">
              <a:buNone/>
            </a:pPr>
            <a:r>
              <a:rPr lang="uk-UA" b="1" dirty="0" smtClean="0"/>
              <a:t>Підкритерій</a:t>
            </a:r>
            <a:r>
              <a:rPr lang="uk-UA" b="1" dirty="0" smtClean="0"/>
              <a:t> 7.6</a:t>
            </a:r>
            <a:r>
              <a:rPr lang="uk-UA" dirty="0" smtClean="0"/>
              <a:t>. Наявні чіткі і зрозумілі політика та процедури вирішення конфліктних ситуацій (зокрема пов’язаних із сексуальними домаганнями, дискримінацією та/або корупцією тощо), які є доступними для всіх учасників освітнього процесу та яких послідовно дотримуються під час реалізації ОП.</a:t>
            </a:r>
          </a:p>
          <a:p>
            <a:pPr marL="0" indent="0" algn="just">
              <a:buNone/>
            </a:pPr>
            <a:r>
              <a:rPr lang="uk-UA" dirty="0"/>
              <a:t>Процедура вирішення конфліктних ситуацій має бути до розумної міри формалізованою і наперед визначеною. </a:t>
            </a:r>
            <a:r>
              <a:rPr lang="uk-UA" dirty="0" smtClean="0"/>
              <a:t>Правила </a:t>
            </a:r>
            <a:r>
              <a:rPr lang="uk-UA" dirty="0"/>
              <a:t>вирішення конфліктних ситуацій мають обов’язково передбачати процедури щодо (1) розгляду повідомлень про сексуальні домагання, (2) дискримінацією та (3) корупцією. </a:t>
            </a:r>
          </a:p>
        </p:txBody>
      </p:sp>
      <p:sp>
        <p:nvSpPr>
          <p:cNvPr id="5" name="Номер слайда 4"/>
          <p:cNvSpPr>
            <a:spLocks noGrp="1"/>
          </p:cNvSpPr>
          <p:nvPr>
            <p:ph type="sldNum" sz="quarter" idx="12"/>
          </p:nvPr>
        </p:nvSpPr>
        <p:spPr/>
        <p:txBody>
          <a:bodyPr/>
          <a:lstStyle/>
          <a:p>
            <a:fld id="{B19B0651-EE4F-4900-A07F-96A6BFA9D0F0}" type="slidenum">
              <a:rPr lang="ru-RU" smtClean="0"/>
              <a:t>45</a:t>
            </a:fld>
            <a:endParaRPr lang="ru-RU" dirty="0"/>
          </a:p>
        </p:txBody>
      </p:sp>
    </p:spTree>
    <p:extLst>
      <p:ext uri="{BB962C8B-B14F-4D97-AF65-F5344CB8AC3E}">
        <p14:creationId xmlns:p14="http://schemas.microsoft.com/office/powerpoint/2010/main" val="33030811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908720"/>
            <a:ext cx="6965245" cy="739210"/>
          </a:xfrm>
        </p:spPr>
        <p:txBody>
          <a:bodyPr>
            <a:normAutofit/>
          </a:bodyPr>
          <a:lstStyle/>
          <a:p>
            <a:pPr algn="just"/>
            <a:r>
              <a:rPr lang="uk-UA" sz="2400" b="1" dirty="0" smtClean="0"/>
              <a:t>Недоліки:</a:t>
            </a:r>
            <a:endParaRPr lang="ru-RU" sz="2400" b="1" dirty="0"/>
          </a:p>
        </p:txBody>
      </p:sp>
      <p:sp>
        <p:nvSpPr>
          <p:cNvPr id="3" name="Объект 2"/>
          <p:cNvSpPr>
            <a:spLocks noGrp="1"/>
          </p:cNvSpPr>
          <p:nvPr>
            <p:ph idx="1"/>
          </p:nvPr>
        </p:nvSpPr>
        <p:spPr>
          <a:xfrm>
            <a:off x="971600" y="1628800"/>
            <a:ext cx="6687845" cy="4094269"/>
          </a:xfrm>
        </p:spPr>
        <p:txBody>
          <a:bodyPr/>
          <a:lstStyle/>
          <a:p>
            <a:r>
              <a:rPr lang="ru-RU" dirty="0"/>
              <a:t>Вирішення</a:t>
            </a:r>
            <a:r>
              <a:rPr lang="ru-RU" dirty="0"/>
              <a:t> </a:t>
            </a:r>
            <a:r>
              <a:rPr lang="ru-RU" dirty="0"/>
              <a:t>всіх</a:t>
            </a:r>
            <a:r>
              <a:rPr lang="ru-RU" dirty="0"/>
              <a:t> </a:t>
            </a:r>
            <a:r>
              <a:rPr lang="ru-RU" dirty="0"/>
              <a:t>конфліктних</a:t>
            </a:r>
            <a:r>
              <a:rPr lang="ru-RU" dirty="0"/>
              <a:t> </a:t>
            </a:r>
            <a:r>
              <a:rPr lang="ru-RU" dirty="0"/>
              <a:t>ситуацій</a:t>
            </a:r>
            <a:r>
              <a:rPr lang="ru-RU" dirty="0"/>
              <a:t> </a:t>
            </a:r>
            <a:r>
              <a:rPr lang="en-US" dirty="0"/>
              <a:t>ad hoc </a:t>
            </a:r>
            <a:r>
              <a:rPr lang="ru-RU" dirty="0"/>
              <a:t>або</a:t>
            </a:r>
            <a:r>
              <a:rPr lang="ru-RU" dirty="0"/>
              <a:t> на </a:t>
            </a:r>
            <a:r>
              <a:rPr lang="ru-RU" dirty="0"/>
              <a:t>основі</a:t>
            </a:r>
            <a:r>
              <a:rPr lang="ru-RU" dirty="0"/>
              <a:t> </a:t>
            </a:r>
            <a:r>
              <a:rPr lang="ru-RU" dirty="0"/>
              <a:t>надмірно</a:t>
            </a:r>
            <a:r>
              <a:rPr lang="ru-RU" dirty="0"/>
              <a:t> </a:t>
            </a:r>
            <a:r>
              <a:rPr lang="ru-RU" dirty="0"/>
              <a:t>загальних</a:t>
            </a:r>
            <a:r>
              <a:rPr lang="ru-RU" dirty="0"/>
              <a:t> </a:t>
            </a:r>
            <a:r>
              <a:rPr lang="ru-RU" dirty="0" smtClean="0"/>
              <a:t>правил. </a:t>
            </a:r>
          </a:p>
          <a:p>
            <a:r>
              <a:rPr lang="ru-RU" dirty="0"/>
              <a:t>Відсутність</a:t>
            </a:r>
            <a:r>
              <a:rPr lang="ru-RU" dirty="0"/>
              <a:t> </a:t>
            </a:r>
            <a:r>
              <a:rPr lang="ru-RU" dirty="0"/>
              <a:t>чітких</a:t>
            </a:r>
            <a:r>
              <a:rPr lang="ru-RU" dirty="0"/>
              <a:t> правил </a:t>
            </a:r>
            <a:r>
              <a:rPr lang="ru-RU" dirty="0"/>
              <a:t>щодо</a:t>
            </a:r>
            <a:r>
              <a:rPr lang="ru-RU" dirty="0"/>
              <a:t> бодай одного з </a:t>
            </a:r>
            <a:r>
              <a:rPr lang="ru-RU" dirty="0" smtClean="0"/>
              <a:t>означених</a:t>
            </a:r>
            <a:r>
              <a:rPr lang="ru-RU" dirty="0" smtClean="0"/>
              <a:t> </a:t>
            </a:r>
            <a:r>
              <a:rPr lang="ru-RU" dirty="0" smtClean="0"/>
              <a:t>елементів</a:t>
            </a:r>
            <a:r>
              <a:rPr lang="ru-RU" dirty="0" smtClean="0"/>
              <a:t>. </a:t>
            </a:r>
            <a:endParaRPr lang="ru-RU" dirty="0"/>
          </a:p>
          <a:p>
            <a:endParaRPr lang="ru-RU" dirty="0" smtClean="0"/>
          </a:p>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46</a:t>
            </a:fld>
            <a:endParaRPr lang="ru-RU" dirty="0"/>
          </a:p>
        </p:txBody>
      </p:sp>
    </p:spTree>
    <p:extLst>
      <p:ext uri="{BB962C8B-B14F-4D97-AF65-F5344CB8AC3E}">
        <p14:creationId xmlns:p14="http://schemas.microsoft.com/office/powerpoint/2010/main" val="14877362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620688"/>
            <a:ext cx="7560839" cy="739209"/>
          </a:xfrm>
        </p:spPr>
        <p:txBody>
          <a:bodyPr>
            <a:normAutofit fontScale="90000"/>
          </a:bodyPr>
          <a:lstStyle/>
          <a:p>
            <a:r>
              <a:rPr lang="uk-UA" sz="2900" b="1" dirty="0" smtClean="0"/>
              <a:t>Критерій 8. </a:t>
            </a:r>
            <a:r>
              <a:rPr lang="uk-UA" sz="2900" dirty="0" smtClean="0"/>
              <a:t>Внутрішнє забезпечення якості ОП</a:t>
            </a:r>
            <a:endParaRPr lang="uk-UA" sz="2900" dirty="0"/>
          </a:p>
        </p:txBody>
      </p:sp>
      <p:sp>
        <p:nvSpPr>
          <p:cNvPr id="3" name="Объект 2"/>
          <p:cNvSpPr>
            <a:spLocks noGrp="1"/>
          </p:cNvSpPr>
          <p:nvPr>
            <p:ph idx="1"/>
          </p:nvPr>
        </p:nvSpPr>
        <p:spPr>
          <a:xfrm>
            <a:off x="827584" y="1340768"/>
            <a:ext cx="7488832" cy="4382301"/>
          </a:xfrm>
        </p:spPr>
        <p:txBody>
          <a:bodyPr/>
          <a:lstStyle/>
          <a:p>
            <a:pPr marL="0" indent="0" algn="just">
              <a:buNone/>
            </a:pPr>
            <a:endParaRPr lang="uk-UA" b="1" dirty="0" smtClean="0"/>
          </a:p>
          <a:p>
            <a:pPr marL="0" indent="0" algn="just">
              <a:buNone/>
            </a:pPr>
            <a:r>
              <a:rPr lang="uk-UA" b="1" dirty="0" err="1" smtClean="0"/>
              <a:t>Підкритерій</a:t>
            </a:r>
            <a:r>
              <a:rPr lang="uk-UA" b="1" dirty="0" smtClean="0"/>
              <a:t> 8.1. </a:t>
            </a:r>
            <a:r>
              <a:rPr lang="uk-UA" dirty="0" smtClean="0"/>
              <a:t>ЗВО послідовно дотримується визначених ним процедур розроблення, затвердження, моніторингу та періодичного перегляду освітньої ОП.</a:t>
            </a:r>
          </a:p>
          <a:p>
            <a:endParaRPr lang="uk-UA" dirty="0" smtClean="0"/>
          </a:p>
          <a:p>
            <a:pPr marL="0" indent="0" algn="just">
              <a:buNone/>
            </a:pPr>
            <a:r>
              <a:rPr lang="uk-UA" b="1" dirty="0" smtClean="0"/>
              <a:t>Недолік: </a:t>
            </a:r>
            <a:r>
              <a:rPr lang="uk-UA" dirty="0" smtClean="0"/>
              <a:t>відсутність таких процедур або їх недотримання у межах ОП</a:t>
            </a:r>
            <a:endParaRPr lang="uk-UA" dirty="0"/>
          </a:p>
        </p:txBody>
      </p:sp>
      <p:sp>
        <p:nvSpPr>
          <p:cNvPr id="5" name="Номер слайда 4"/>
          <p:cNvSpPr>
            <a:spLocks noGrp="1"/>
          </p:cNvSpPr>
          <p:nvPr>
            <p:ph type="sldNum" sz="quarter" idx="12"/>
          </p:nvPr>
        </p:nvSpPr>
        <p:spPr/>
        <p:txBody>
          <a:bodyPr/>
          <a:lstStyle/>
          <a:p>
            <a:fld id="{B19B0651-EE4F-4900-A07F-96A6BFA9D0F0}" type="slidenum">
              <a:rPr lang="ru-RU" smtClean="0"/>
              <a:t>47</a:t>
            </a:fld>
            <a:endParaRPr lang="ru-RU" dirty="0"/>
          </a:p>
        </p:txBody>
      </p:sp>
    </p:spTree>
    <p:extLst>
      <p:ext uri="{BB962C8B-B14F-4D97-AF65-F5344CB8AC3E}">
        <p14:creationId xmlns:p14="http://schemas.microsoft.com/office/powerpoint/2010/main" val="24372570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667201"/>
          </a:xfrm>
        </p:spPr>
        <p:txBody>
          <a:bodyPr>
            <a:normAutofit fontScale="90000"/>
          </a:bodyPr>
          <a:lstStyle/>
          <a:p>
            <a:r>
              <a:rPr lang="uk-UA" sz="2900" b="1" dirty="0" smtClean="0"/>
              <a:t>Критерій 8.</a:t>
            </a:r>
            <a:r>
              <a:rPr lang="uk-UA" sz="2900" dirty="0" smtClean="0"/>
              <a:t> Внутрішнє забезпечення якості ОП</a:t>
            </a:r>
            <a:endParaRPr lang="uk-UA" sz="2900" dirty="0"/>
          </a:p>
        </p:txBody>
      </p:sp>
      <p:sp>
        <p:nvSpPr>
          <p:cNvPr id="3" name="Объект 2"/>
          <p:cNvSpPr>
            <a:spLocks noGrp="1"/>
          </p:cNvSpPr>
          <p:nvPr>
            <p:ph idx="1"/>
          </p:nvPr>
        </p:nvSpPr>
        <p:spPr>
          <a:xfrm>
            <a:off x="755576" y="1484784"/>
            <a:ext cx="7704856" cy="4752528"/>
          </a:xfrm>
        </p:spPr>
        <p:txBody>
          <a:bodyPr>
            <a:normAutofit lnSpcReduction="10000"/>
          </a:bodyPr>
          <a:lstStyle/>
          <a:p>
            <a:pPr marL="0" indent="0" algn="just">
              <a:buNone/>
            </a:pPr>
            <a:r>
              <a:rPr lang="uk-UA" b="1" dirty="0" err="1" smtClean="0"/>
              <a:t>Підкритерій</a:t>
            </a:r>
            <a:r>
              <a:rPr lang="uk-UA" b="1" dirty="0" smtClean="0"/>
              <a:t> 8.2. </a:t>
            </a:r>
            <a:r>
              <a:rPr lang="uk-UA" dirty="0" smtClean="0"/>
              <a:t>Здобувачі вищої освіти безпосередньо та через органи студентського самоврядування залучені до процесу періодичного перегляду ОП та інших процедур забезпечення її якості як партнери. Позиція здобувачів береться до уваги під час перегляду ОП.</a:t>
            </a:r>
          </a:p>
          <a:p>
            <a:pPr marL="0" indent="0" algn="just">
              <a:buNone/>
            </a:pPr>
            <a:r>
              <a:rPr lang="uk-UA" dirty="0" smtClean="0"/>
              <a:t>Отримання періодичного зворотного зв’язку від студентів є обов’язковим складовим внутрішнього забезпечення якості ОП. Як мінімум, ЗВО має організовувати періодичні студентські опитування, результати яких повинні реально впливати на зміст навчання і викладання. </a:t>
            </a:r>
          </a:p>
          <a:p>
            <a:pPr marL="0" indent="0" algn="just">
              <a:buNone/>
            </a:pPr>
            <a:r>
              <a:rPr lang="uk-UA" b="1" dirty="0"/>
              <a:t>Недолік</a:t>
            </a:r>
            <a:r>
              <a:rPr lang="uk-UA" b="1" dirty="0" smtClean="0"/>
              <a:t>:</a:t>
            </a:r>
            <a:r>
              <a:rPr lang="uk-UA" dirty="0" smtClean="0"/>
              <a:t> відсутність студентських опитувань або суто формальний підхід до їх проведення. </a:t>
            </a:r>
            <a:endParaRPr lang="uk-UA" dirty="0"/>
          </a:p>
        </p:txBody>
      </p:sp>
      <p:sp>
        <p:nvSpPr>
          <p:cNvPr id="5" name="Номер слайда 4"/>
          <p:cNvSpPr>
            <a:spLocks noGrp="1"/>
          </p:cNvSpPr>
          <p:nvPr>
            <p:ph type="sldNum" sz="quarter" idx="12"/>
          </p:nvPr>
        </p:nvSpPr>
        <p:spPr/>
        <p:txBody>
          <a:bodyPr/>
          <a:lstStyle/>
          <a:p>
            <a:fld id="{B19B0651-EE4F-4900-A07F-96A6BFA9D0F0}" type="slidenum">
              <a:rPr lang="ru-RU" smtClean="0"/>
              <a:t>48</a:t>
            </a:fld>
            <a:endParaRPr lang="ru-RU" dirty="0"/>
          </a:p>
        </p:txBody>
      </p:sp>
    </p:spTree>
    <p:extLst>
      <p:ext uri="{BB962C8B-B14F-4D97-AF65-F5344CB8AC3E}">
        <p14:creationId xmlns:p14="http://schemas.microsoft.com/office/powerpoint/2010/main" val="37038038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667201"/>
          </a:xfrm>
        </p:spPr>
        <p:txBody>
          <a:bodyPr>
            <a:normAutofit fontScale="90000"/>
          </a:bodyPr>
          <a:lstStyle/>
          <a:p>
            <a:r>
              <a:rPr lang="uk-UA" sz="2900" b="1" dirty="0" smtClean="0"/>
              <a:t>Критерій 8.</a:t>
            </a:r>
            <a:r>
              <a:rPr lang="uk-UA" sz="2900" dirty="0" smtClean="0"/>
              <a:t> Внутрішнє забезпечення якості ОП</a:t>
            </a:r>
            <a:endParaRPr lang="uk-UA" sz="2900" dirty="0"/>
          </a:p>
        </p:txBody>
      </p:sp>
      <p:sp>
        <p:nvSpPr>
          <p:cNvPr id="3" name="Объект 2"/>
          <p:cNvSpPr>
            <a:spLocks noGrp="1"/>
          </p:cNvSpPr>
          <p:nvPr>
            <p:ph idx="1"/>
          </p:nvPr>
        </p:nvSpPr>
        <p:spPr>
          <a:xfrm>
            <a:off x="683568" y="1412776"/>
            <a:ext cx="7632848" cy="4680520"/>
          </a:xfrm>
        </p:spPr>
        <p:txBody>
          <a:bodyPr>
            <a:normAutofit/>
          </a:bodyPr>
          <a:lstStyle/>
          <a:p>
            <a:pPr marL="0" indent="0" algn="just">
              <a:buNone/>
            </a:pPr>
            <a:endParaRPr lang="uk-UA" b="1" dirty="0" smtClean="0"/>
          </a:p>
          <a:p>
            <a:pPr marL="0" indent="0" algn="just">
              <a:buNone/>
            </a:pPr>
            <a:r>
              <a:rPr lang="uk-UA" b="1" dirty="0" err="1" smtClean="0"/>
              <a:t>Підкритерій</a:t>
            </a:r>
            <a:r>
              <a:rPr lang="uk-UA" b="1" dirty="0" smtClean="0"/>
              <a:t> 8.3. </a:t>
            </a:r>
            <a:r>
              <a:rPr lang="uk-UA" dirty="0" smtClean="0"/>
              <a:t>Роботодавці безпосередньо та/або через свої об’єднання залучені до процесу періодичного перегляду ОП та інших процедур забезпечення її якості як партнери.</a:t>
            </a:r>
          </a:p>
          <a:p>
            <a:pPr marL="0" indent="0" algn="just">
              <a:buNone/>
            </a:pPr>
            <a:r>
              <a:rPr lang="uk-UA" dirty="0" err="1" smtClean="0"/>
              <a:t>Підкритерій</a:t>
            </a:r>
            <a:r>
              <a:rPr lang="uk-UA" dirty="0" smtClean="0"/>
              <a:t> </a:t>
            </a:r>
            <a:r>
              <a:rPr lang="uk-UA" dirty="0"/>
              <a:t>вимагає продемонструвати, що у межах ВСЗЯ взаємодія із роботодавцями носить серйозний та постійний характер. </a:t>
            </a:r>
            <a:endParaRPr lang="uk-UA" dirty="0" smtClean="0"/>
          </a:p>
          <a:p>
            <a:pPr marL="0" indent="0" algn="just">
              <a:buNone/>
            </a:pPr>
            <a:r>
              <a:rPr lang="uk-UA" b="1" dirty="0"/>
              <a:t>Недолік</a:t>
            </a:r>
            <a:r>
              <a:rPr lang="uk-UA" b="1" dirty="0" smtClean="0"/>
              <a:t>: </a:t>
            </a:r>
            <a:r>
              <a:rPr lang="uk-UA" dirty="0" smtClean="0"/>
              <a:t>роботодавці </a:t>
            </a:r>
            <a:r>
              <a:rPr lang="uk-UA" dirty="0"/>
              <a:t>залучаються лише епізодично, або їх залучення має лише формальний </a:t>
            </a:r>
            <a:r>
              <a:rPr lang="uk-UA" dirty="0" smtClean="0"/>
              <a:t>характер. </a:t>
            </a:r>
          </a:p>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49</a:t>
            </a:fld>
            <a:endParaRPr lang="ru-RU" dirty="0"/>
          </a:p>
        </p:txBody>
      </p:sp>
    </p:spTree>
    <p:extLst>
      <p:ext uri="{BB962C8B-B14F-4D97-AF65-F5344CB8AC3E}">
        <p14:creationId xmlns:p14="http://schemas.microsoft.com/office/powerpoint/2010/main" val="3942370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5" y="817583"/>
            <a:ext cx="7232684" cy="811217"/>
          </a:xfrm>
        </p:spPr>
        <p:txBody>
          <a:bodyPr>
            <a:noAutofit/>
          </a:bodyPr>
          <a:lstStyle/>
          <a:p>
            <a:r>
              <a:rPr lang="uk-UA" sz="2900" b="1" dirty="0" smtClean="0"/>
              <a:t>Критерій 1.</a:t>
            </a:r>
            <a:r>
              <a:rPr lang="uk-UA" sz="2900" dirty="0" smtClean="0"/>
              <a:t> Проектування та цілі освітньої програми</a:t>
            </a:r>
            <a:endParaRPr lang="uk-UA" sz="2900" dirty="0"/>
          </a:p>
        </p:txBody>
      </p:sp>
      <p:sp>
        <p:nvSpPr>
          <p:cNvPr id="3" name="Объект 2"/>
          <p:cNvSpPr>
            <a:spLocks noGrp="1"/>
          </p:cNvSpPr>
          <p:nvPr>
            <p:ph idx="1"/>
          </p:nvPr>
        </p:nvSpPr>
        <p:spPr>
          <a:xfrm>
            <a:off x="755576" y="1700808"/>
            <a:ext cx="7704856" cy="4608512"/>
          </a:xfrm>
        </p:spPr>
        <p:txBody>
          <a:bodyPr>
            <a:normAutofit fontScale="92500" lnSpcReduction="10000"/>
          </a:bodyPr>
          <a:lstStyle/>
          <a:p>
            <a:pPr marL="0" indent="0" algn="just">
              <a:buNone/>
            </a:pPr>
            <a:r>
              <a:rPr lang="uk-UA" b="1" dirty="0" smtClean="0"/>
              <a:t>Підкритерій</a:t>
            </a:r>
            <a:r>
              <a:rPr lang="uk-UA" b="1" dirty="0" smtClean="0"/>
              <a:t> 1.4. </a:t>
            </a:r>
            <a:r>
              <a:rPr lang="uk-UA" dirty="0" smtClean="0"/>
              <a:t>Освітня програма дає можливість досягти результатів навчання, визначених стандартом вищої освіти за відповідною спеціальністю та рівнем вищої освіти (за наявності).</a:t>
            </a:r>
          </a:p>
          <a:p>
            <a:pPr marL="0" indent="0" algn="just">
              <a:buNone/>
            </a:pPr>
            <a:r>
              <a:rPr lang="uk-UA" dirty="0" smtClean="0"/>
              <a:t>Для виконання цього </a:t>
            </a:r>
            <a:r>
              <a:rPr lang="uk-UA" dirty="0" smtClean="0"/>
              <a:t>підкритерію</a:t>
            </a:r>
            <a:r>
              <a:rPr lang="uk-UA" dirty="0" smtClean="0"/>
              <a:t> ОП має забезпечувати досягнення всіх результатів навчання, визначених у відповідному стандарті. Програмні результати навчання не вичерпуються тими РН, що їх визначає стандарт. Визначення решти програмних РН є відповідальністю ЗВО з урахуванням вимог, що визначені у </a:t>
            </a:r>
            <a:r>
              <a:rPr lang="uk-UA" dirty="0" smtClean="0"/>
              <a:t>підкритеріях</a:t>
            </a:r>
            <a:r>
              <a:rPr lang="uk-UA" dirty="0" smtClean="0"/>
              <a:t> 1.1–1.3. Якщо стандарт вищої освіти відсутній, оцінюється, наскільки визначені закладом програмні РН відповідають дескрипторам Національної рамки кваліфікацій для відповідного кваліфікаційного рівня. </a:t>
            </a:r>
          </a:p>
          <a:p>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5</a:t>
            </a:fld>
            <a:endParaRPr lang="ru-RU" dirty="0"/>
          </a:p>
        </p:txBody>
      </p:sp>
    </p:spTree>
    <p:extLst>
      <p:ext uri="{BB962C8B-B14F-4D97-AF65-F5344CB8AC3E}">
        <p14:creationId xmlns:p14="http://schemas.microsoft.com/office/powerpoint/2010/main" val="18951466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811218"/>
          </a:xfrm>
        </p:spPr>
        <p:txBody>
          <a:bodyPr>
            <a:normAutofit fontScale="90000"/>
          </a:bodyPr>
          <a:lstStyle/>
          <a:p>
            <a:r>
              <a:rPr lang="uk-UA" sz="2900" b="1" dirty="0" smtClean="0"/>
              <a:t>Критерій 8. </a:t>
            </a:r>
            <a:r>
              <a:rPr lang="uk-UA" sz="2900" dirty="0" smtClean="0"/>
              <a:t>Внутрішнє забезпечення якості ОП</a:t>
            </a:r>
            <a:endParaRPr lang="uk-UA" sz="2900" dirty="0"/>
          </a:p>
        </p:txBody>
      </p:sp>
      <p:sp>
        <p:nvSpPr>
          <p:cNvPr id="3" name="Объект 2"/>
          <p:cNvSpPr>
            <a:spLocks noGrp="1"/>
          </p:cNvSpPr>
          <p:nvPr>
            <p:ph idx="1"/>
          </p:nvPr>
        </p:nvSpPr>
        <p:spPr>
          <a:xfrm>
            <a:off x="755576" y="1484784"/>
            <a:ext cx="7632848" cy="4824536"/>
          </a:xfrm>
        </p:spPr>
        <p:txBody>
          <a:bodyPr>
            <a:normAutofit lnSpcReduction="10000"/>
          </a:bodyPr>
          <a:lstStyle/>
          <a:p>
            <a:pPr marL="0" indent="0" algn="just">
              <a:buNone/>
            </a:pPr>
            <a:r>
              <a:rPr lang="uk-UA" b="1" dirty="0" err="1" smtClean="0"/>
              <a:t>Підкритерій</a:t>
            </a:r>
            <a:r>
              <a:rPr lang="uk-UA" b="1" dirty="0" smtClean="0"/>
              <a:t> 8.4. </a:t>
            </a:r>
            <a:r>
              <a:rPr lang="uk-UA" dirty="0" smtClean="0"/>
              <a:t>Наявна практика збирання, аналізу та врахування інформації щодо кар’єрного шляху випускників освітньої програми.</a:t>
            </a:r>
          </a:p>
          <a:p>
            <a:pPr marL="0" indent="0" algn="just">
              <a:buNone/>
            </a:pPr>
            <a:r>
              <a:rPr lang="uk-UA" dirty="0" err="1"/>
              <a:t>Підкритерій</a:t>
            </a:r>
            <a:r>
              <a:rPr lang="uk-UA" dirty="0"/>
              <a:t> </a:t>
            </a:r>
            <a:r>
              <a:rPr lang="uk-UA" dirty="0" smtClean="0"/>
              <a:t>вимагає </a:t>
            </a:r>
            <a:r>
              <a:rPr lang="uk-UA" dirty="0"/>
              <a:t>збирання ЗВО абсолютно повної і документально підтвердженої інформації щодо працевлаштування випускників, або щоб цей процес був суворо формалізованим. Разом з тим, ЗВО має продемонструвати, що він вживає розумних заходів задля того, аби розуміти загальні кар’єрні шляхи випускників програми і використовувати їхній досвід під час перегляду ОП (опитування випускників, співпраця із асоціацією випускників тощо). </a:t>
            </a:r>
            <a:endParaRPr lang="uk-UA" dirty="0" smtClean="0"/>
          </a:p>
          <a:p>
            <a:pPr marL="0" indent="0" algn="just">
              <a:buNone/>
            </a:pPr>
            <a:r>
              <a:rPr lang="uk-UA" b="1" dirty="0"/>
              <a:t>Недолік</a:t>
            </a:r>
            <a:r>
              <a:rPr lang="uk-UA" b="1" dirty="0" smtClean="0"/>
              <a:t>:</a:t>
            </a:r>
            <a:r>
              <a:rPr lang="uk-UA" dirty="0" smtClean="0"/>
              <a:t> відсутність таких практик</a:t>
            </a:r>
            <a:r>
              <a:rPr lang="uk-UA" dirty="0"/>
              <a:t>.</a:t>
            </a:r>
          </a:p>
        </p:txBody>
      </p:sp>
      <p:sp>
        <p:nvSpPr>
          <p:cNvPr id="5" name="Номер слайда 4"/>
          <p:cNvSpPr>
            <a:spLocks noGrp="1"/>
          </p:cNvSpPr>
          <p:nvPr>
            <p:ph type="sldNum" sz="quarter" idx="12"/>
          </p:nvPr>
        </p:nvSpPr>
        <p:spPr/>
        <p:txBody>
          <a:bodyPr/>
          <a:lstStyle/>
          <a:p>
            <a:fld id="{B19B0651-EE4F-4900-A07F-96A6BFA9D0F0}" type="slidenum">
              <a:rPr lang="ru-RU" smtClean="0"/>
              <a:t>50</a:t>
            </a:fld>
            <a:endParaRPr lang="ru-RU" dirty="0"/>
          </a:p>
        </p:txBody>
      </p:sp>
    </p:spTree>
    <p:extLst>
      <p:ext uri="{BB962C8B-B14F-4D97-AF65-F5344CB8AC3E}">
        <p14:creationId xmlns:p14="http://schemas.microsoft.com/office/powerpoint/2010/main" val="36010195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811218"/>
          </a:xfrm>
        </p:spPr>
        <p:txBody>
          <a:bodyPr>
            <a:normAutofit fontScale="90000"/>
          </a:bodyPr>
          <a:lstStyle/>
          <a:p>
            <a:r>
              <a:rPr lang="uk-UA" sz="2900" b="1" dirty="0" smtClean="0"/>
              <a:t>Критерій 8.</a:t>
            </a:r>
            <a:r>
              <a:rPr lang="uk-UA" sz="2900" dirty="0" smtClean="0"/>
              <a:t> Внутрішнє забезпечення якості ОП</a:t>
            </a:r>
            <a:endParaRPr lang="uk-UA" sz="2900" dirty="0"/>
          </a:p>
        </p:txBody>
      </p:sp>
      <p:sp>
        <p:nvSpPr>
          <p:cNvPr id="3" name="Объект 2"/>
          <p:cNvSpPr>
            <a:spLocks noGrp="1"/>
          </p:cNvSpPr>
          <p:nvPr>
            <p:ph idx="1"/>
          </p:nvPr>
        </p:nvSpPr>
        <p:spPr>
          <a:xfrm>
            <a:off x="755576" y="1484784"/>
            <a:ext cx="7632848" cy="4238285"/>
          </a:xfrm>
        </p:spPr>
        <p:txBody>
          <a:bodyPr>
            <a:normAutofit/>
          </a:bodyPr>
          <a:lstStyle/>
          <a:p>
            <a:pPr marL="0" indent="0" algn="just">
              <a:buNone/>
            </a:pPr>
            <a:r>
              <a:rPr lang="uk-UA" b="1" dirty="0" err="1" smtClean="0"/>
              <a:t>Підкритерій</a:t>
            </a:r>
            <a:r>
              <a:rPr lang="uk-UA" b="1" dirty="0" smtClean="0"/>
              <a:t> 8.5. </a:t>
            </a:r>
            <a:r>
              <a:rPr lang="uk-UA" dirty="0" smtClean="0"/>
              <a:t>Система забезпечення якості ЗВО забезпечує вчасне реагування на виявлені недоліки в ОП та/або освітній діяльності з реалізації ОП.</a:t>
            </a:r>
          </a:p>
          <a:p>
            <a:pPr marL="0" indent="0" algn="just">
              <a:buNone/>
            </a:pPr>
            <a:endParaRPr lang="uk-UA" dirty="0" smtClean="0"/>
          </a:p>
          <a:p>
            <a:pPr marL="0" indent="0" algn="just">
              <a:buNone/>
            </a:pPr>
            <a:r>
              <a:rPr lang="uk-UA" dirty="0" smtClean="0"/>
              <a:t>ЗВО </a:t>
            </a:r>
            <a:r>
              <a:rPr lang="uk-UA" dirty="0"/>
              <a:t>має продемонструвати, що внутрішня система забезпечення якості забезпечила адекватне реагування на недоліки, які виявлялися в ОП під час здійснення процедур внутрішнього забезпечення якості, а також поширювала позитивні практики, наявні на ОП. </a:t>
            </a:r>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51</a:t>
            </a:fld>
            <a:endParaRPr lang="ru-RU" dirty="0"/>
          </a:p>
        </p:txBody>
      </p:sp>
    </p:spTree>
    <p:extLst>
      <p:ext uri="{BB962C8B-B14F-4D97-AF65-F5344CB8AC3E}">
        <p14:creationId xmlns:p14="http://schemas.microsoft.com/office/powerpoint/2010/main" val="38836645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739210"/>
          </a:xfrm>
        </p:spPr>
        <p:txBody>
          <a:bodyPr>
            <a:normAutofit fontScale="90000"/>
          </a:bodyPr>
          <a:lstStyle/>
          <a:p>
            <a:r>
              <a:rPr lang="uk-UA" sz="2900" b="1" dirty="0" smtClean="0"/>
              <a:t>Критерій 8.</a:t>
            </a:r>
            <a:r>
              <a:rPr lang="uk-UA" sz="2900" dirty="0" smtClean="0"/>
              <a:t> Внутрішнє забезпечення якості ОП</a:t>
            </a:r>
            <a:endParaRPr lang="uk-UA" sz="2900" dirty="0"/>
          </a:p>
        </p:txBody>
      </p:sp>
      <p:sp>
        <p:nvSpPr>
          <p:cNvPr id="3" name="Объект 2"/>
          <p:cNvSpPr>
            <a:spLocks noGrp="1"/>
          </p:cNvSpPr>
          <p:nvPr>
            <p:ph idx="1"/>
          </p:nvPr>
        </p:nvSpPr>
        <p:spPr>
          <a:xfrm>
            <a:off x="827584" y="1412776"/>
            <a:ext cx="7560840" cy="4752528"/>
          </a:xfrm>
        </p:spPr>
        <p:txBody>
          <a:bodyPr>
            <a:normAutofit/>
          </a:bodyPr>
          <a:lstStyle/>
          <a:p>
            <a:pPr marL="0" indent="0" algn="just">
              <a:buNone/>
            </a:pPr>
            <a:endParaRPr lang="uk-UA" b="1" dirty="0" smtClean="0"/>
          </a:p>
          <a:p>
            <a:pPr marL="0" indent="0" algn="just">
              <a:buNone/>
            </a:pPr>
            <a:r>
              <a:rPr lang="uk-UA" b="1" dirty="0" err="1" smtClean="0"/>
              <a:t>Підкритерій</a:t>
            </a:r>
            <a:r>
              <a:rPr lang="uk-UA" b="1" dirty="0" smtClean="0"/>
              <a:t> 8.6. </a:t>
            </a:r>
            <a:r>
              <a:rPr lang="uk-UA" dirty="0" smtClean="0"/>
              <a:t>Результати зовнішнього забезпечення якості вищої освіти (зокрема зауваження та пропозиції, сформульовані під час попередніх акредитацій) беруться до уваги під час перегляду освітньої програми.</a:t>
            </a:r>
          </a:p>
          <a:p>
            <a:pPr marL="0" indent="0" algn="just">
              <a:buNone/>
            </a:pPr>
            <a:endParaRPr lang="uk-UA" dirty="0" smtClean="0"/>
          </a:p>
          <a:p>
            <a:pPr marL="0" indent="0" algn="just">
              <a:buNone/>
            </a:pPr>
            <a:r>
              <a:rPr lang="uk-UA" dirty="0" err="1" smtClean="0"/>
              <a:t>Підкритерій</a:t>
            </a:r>
            <a:r>
              <a:rPr lang="uk-UA" dirty="0" smtClean="0"/>
              <a:t> вимагає </a:t>
            </a:r>
            <a:r>
              <a:rPr lang="uk-UA" dirty="0"/>
              <a:t>продемонструвати, що ЗВО врахував зауваження і пропозиції, висловлені під час попередніх акредитацій (у тому числі акредитацій інших ОП, якщо виявлені недоліки мають інституційний характер). </a:t>
            </a:r>
          </a:p>
          <a:p>
            <a:pPr marL="0" indent="0" algn="just">
              <a:buNone/>
            </a:pPr>
            <a:endParaRPr lang="uk-UA" dirty="0" smtClean="0"/>
          </a:p>
          <a:p>
            <a:pPr marL="0" indent="0">
              <a:buNone/>
            </a:pPr>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52</a:t>
            </a:fld>
            <a:endParaRPr lang="ru-RU" dirty="0"/>
          </a:p>
        </p:txBody>
      </p:sp>
    </p:spTree>
    <p:extLst>
      <p:ext uri="{BB962C8B-B14F-4D97-AF65-F5344CB8AC3E}">
        <p14:creationId xmlns:p14="http://schemas.microsoft.com/office/powerpoint/2010/main" val="14210927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739209"/>
          </a:xfrm>
        </p:spPr>
        <p:txBody>
          <a:bodyPr>
            <a:normAutofit fontScale="90000"/>
          </a:bodyPr>
          <a:lstStyle/>
          <a:p>
            <a:r>
              <a:rPr lang="uk-UA" sz="2900" b="1" dirty="0" smtClean="0"/>
              <a:t>Критерій 8.</a:t>
            </a:r>
            <a:r>
              <a:rPr lang="uk-UA" sz="2900" dirty="0" smtClean="0"/>
              <a:t> Внутрішнє забезпечення якості ОП</a:t>
            </a:r>
            <a:endParaRPr lang="uk-UA" sz="2900" dirty="0"/>
          </a:p>
        </p:txBody>
      </p:sp>
      <p:sp>
        <p:nvSpPr>
          <p:cNvPr id="3" name="Объект 2"/>
          <p:cNvSpPr>
            <a:spLocks noGrp="1"/>
          </p:cNvSpPr>
          <p:nvPr>
            <p:ph idx="1"/>
          </p:nvPr>
        </p:nvSpPr>
        <p:spPr>
          <a:xfrm>
            <a:off x="755576" y="1484784"/>
            <a:ext cx="7632848" cy="4238285"/>
          </a:xfrm>
        </p:spPr>
        <p:txBody>
          <a:bodyPr/>
          <a:lstStyle/>
          <a:p>
            <a:pPr marL="0" indent="0" algn="just">
              <a:buNone/>
            </a:pPr>
            <a:r>
              <a:rPr lang="uk-UA" b="1" dirty="0" err="1" smtClean="0"/>
              <a:t>Підкритерій</a:t>
            </a:r>
            <a:r>
              <a:rPr lang="uk-UA" b="1" dirty="0" smtClean="0"/>
              <a:t> 8.7. </a:t>
            </a:r>
            <a:r>
              <a:rPr lang="uk-UA" dirty="0" smtClean="0"/>
              <a:t>В академічній спільноті ЗВО сформована культура якості, що сприяє постійному розвитку ОП та освітньої діяльності за цією програмою.</a:t>
            </a:r>
            <a:endParaRPr lang="uk-UA" dirty="0"/>
          </a:p>
        </p:txBody>
      </p:sp>
      <p:sp>
        <p:nvSpPr>
          <p:cNvPr id="5" name="Номер слайда 4"/>
          <p:cNvSpPr>
            <a:spLocks noGrp="1"/>
          </p:cNvSpPr>
          <p:nvPr>
            <p:ph type="sldNum" sz="quarter" idx="12"/>
          </p:nvPr>
        </p:nvSpPr>
        <p:spPr/>
        <p:txBody>
          <a:bodyPr/>
          <a:lstStyle/>
          <a:p>
            <a:fld id="{B19B0651-EE4F-4900-A07F-96A6BFA9D0F0}" type="slidenum">
              <a:rPr lang="ru-RU" smtClean="0"/>
              <a:t>53</a:t>
            </a:fld>
            <a:endParaRPr lang="ru-RU" dirty="0"/>
          </a:p>
        </p:txBody>
      </p:sp>
    </p:spTree>
    <p:extLst>
      <p:ext uri="{BB962C8B-B14F-4D97-AF65-F5344CB8AC3E}">
        <p14:creationId xmlns:p14="http://schemas.microsoft.com/office/powerpoint/2010/main" val="12215388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739210"/>
          </a:xfrm>
        </p:spPr>
        <p:txBody>
          <a:bodyPr>
            <a:normAutofit/>
          </a:bodyPr>
          <a:lstStyle/>
          <a:p>
            <a:r>
              <a:rPr lang="uk-UA" sz="2900" b="1" dirty="0" smtClean="0"/>
              <a:t>Критерій 9.</a:t>
            </a:r>
            <a:r>
              <a:rPr lang="uk-UA" sz="2900" dirty="0" smtClean="0"/>
              <a:t> Прозорість та публічність</a:t>
            </a:r>
            <a:endParaRPr lang="uk-UA" sz="2900" dirty="0"/>
          </a:p>
        </p:txBody>
      </p:sp>
      <p:sp>
        <p:nvSpPr>
          <p:cNvPr id="3" name="Объект 2"/>
          <p:cNvSpPr>
            <a:spLocks noGrp="1"/>
          </p:cNvSpPr>
          <p:nvPr>
            <p:ph idx="1"/>
          </p:nvPr>
        </p:nvSpPr>
        <p:spPr>
          <a:xfrm>
            <a:off x="755576" y="1556792"/>
            <a:ext cx="7632848" cy="4166277"/>
          </a:xfrm>
        </p:spPr>
        <p:txBody>
          <a:bodyPr>
            <a:normAutofit lnSpcReduction="10000"/>
          </a:bodyPr>
          <a:lstStyle/>
          <a:p>
            <a:pPr marL="0" indent="0" algn="just">
              <a:buNone/>
            </a:pPr>
            <a:r>
              <a:rPr lang="uk-UA" b="1" dirty="0" err="1" smtClean="0"/>
              <a:t>Підкритерій</a:t>
            </a:r>
            <a:r>
              <a:rPr lang="uk-UA" b="1" dirty="0" smtClean="0"/>
              <a:t> 9.1. </a:t>
            </a:r>
            <a:r>
              <a:rPr lang="uk-UA" dirty="0" smtClean="0"/>
              <a:t>Визначені чіткі та зрозумілі правила і процедури, що регулюють права та обов’язки всіх учасників освітнього процесу, є доступними для них та яких послідовно дотримуються під час реалізації ОП.</a:t>
            </a:r>
          </a:p>
          <a:p>
            <a:pPr marL="0" indent="0" algn="just">
              <a:buNone/>
            </a:pPr>
            <a:r>
              <a:rPr lang="uk-UA" dirty="0"/>
              <a:t>Правила, на які посилається цей </a:t>
            </a:r>
            <a:r>
              <a:rPr lang="uk-UA" dirty="0" err="1"/>
              <a:t>підкритерій</a:t>
            </a:r>
            <a:r>
              <a:rPr lang="uk-UA" dirty="0"/>
              <a:t>, охоплюють усі типи внутрішніх (локальних) нормативно-правових актів, що діють у ЗВО. Ці акти мають бути легкодоступними для тих, чиї права та обов’язки вони регулюють. </a:t>
            </a:r>
            <a:r>
              <a:rPr lang="uk-UA" dirty="0" smtClean="0"/>
              <a:t>У </a:t>
            </a:r>
            <a:r>
              <a:rPr lang="uk-UA" dirty="0"/>
              <a:t>контексті цього </a:t>
            </a:r>
            <a:r>
              <a:rPr lang="uk-UA" dirty="0" err="1"/>
              <a:t>підкритерію</a:t>
            </a:r>
            <a:r>
              <a:rPr lang="uk-UA" dirty="0"/>
              <a:t> експертна група має оцінити якість самих правил (їх чіткість, зрозумілість, доступність), так і практику їх застосування у межах ОП. </a:t>
            </a:r>
            <a:endParaRPr lang="uk-UA" dirty="0" smtClean="0"/>
          </a:p>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54</a:t>
            </a:fld>
            <a:endParaRPr lang="ru-RU" dirty="0"/>
          </a:p>
        </p:txBody>
      </p:sp>
    </p:spTree>
    <p:extLst>
      <p:ext uri="{BB962C8B-B14F-4D97-AF65-F5344CB8AC3E}">
        <p14:creationId xmlns:p14="http://schemas.microsoft.com/office/powerpoint/2010/main" val="5298310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620688"/>
            <a:ext cx="6965245" cy="739210"/>
          </a:xfrm>
        </p:spPr>
        <p:txBody>
          <a:bodyPr>
            <a:normAutofit/>
          </a:bodyPr>
          <a:lstStyle/>
          <a:p>
            <a:r>
              <a:rPr lang="uk-UA" sz="2900" b="1" dirty="0" smtClean="0"/>
              <a:t>Критерій 9.</a:t>
            </a:r>
            <a:r>
              <a:rPr lang="uk-UA" sz="2900" dirty="0" smtClean="0"/>
              <a:t> Прозорість та публічність</a:t>
            </a:r>
            <a:endParaRPr lang="uk-UA" sz="2900" dirty="0"/>
          </a:p>
        </p:txBody>
      </p:sp>
      <p:sp>
        <p:nvSpPr>
          <p:cNvPr id="3" name="Объект 2"/>
          <p:cNvSpPr>
            <a:spLocks noGrp="1"/>
          </p:cNvSpPr>
          <p:nvPr>
            <p:ph idx="1"/>
          </p:nvPr>
        </p:nvSpPr>
        <p:spPr>
          <a:xfrm>
            <a:off x="755576" y="1556792"/>
            <a:ext cx="7632848" cy="4680520"/>
          </a:xfrm>
        </p:spPr>
        <p:txBody>
          <a:bodyPr>
            <a:normAutofit/>
          </a:bodyPr>
          <a:lstStyle/>
          <a:p>
            <a:pPr marL="0" indent="0" algn="just">
              <a:buNone/>
            </a:pPr>
            <a:r>
              <a:rPr lang="uk-UA" b="1" dirty="0" err="1" smtClean="0"/>
              <a:t>Підкритерій</a:t>
            </a:r>
            <a:r>
              <a:rPr lang="uk-UA" b="1" dirty="0" smtClean="0"/>
              <a:t> 9.2. </a:t>
            </a:r>
            <a:r>
              <a:rPr lang="uk-UA" dirty="0" smtClean="0"/>
              <a:t>ЗВО не пізніше ніж за місяць до затвердження освітньої програми або змін до неї оприлюднює на своєму офіційному </a:t>
            </a:r>
            <a:r>
              <a:rPr lang="uk-UA" dirty="0" err="1" smtClean="0"/>
              <a:t>вебсайті</a:t>
            </a:r>
            <a:r>
              <a:rPr lang="uk-UA" dirty="0" smtClean="0"/>
              <a:t> відповідний </a:t>
            </a:r>
            <a:r>
              <a:rPr lang="uk-UA" dirty="0" err="1" smtClean="0"/>
              <a:t>проєкт</a:t>
            </a:r>
            <a:r>
              <a:rPr lang="uk-UA" dirty="0" smtClean="0"/>
              <a:t> із метою отримання зауважень та пропозиції заінтересованих сторін.</a:t>
            </a:r>
          </a:p>
          <a:p>
            <a:pPr marL="0" indent="0" algn="just">
              <a:buNone/>
            </a:pPr>
            <a:endParaRPr lang="uk-UA" dirty="0" smtClean="0"/>
          </a:p>
          <a:p>
            <a:pPr marL="0" indent="0" algn="just">
              <a:buNone/>
            </a:pPr>
            <a:r>
              <a:rPr lang="uk-UA" dirty="0" smtClean="0"/>
              <a:t>ЗВО має оприлюднювати для громадського обговорення </a:t>
            </a:r>
            <a:r>
              <a:rPr lang="uk-UA" dirty="0" err="1" smtClean="0"/>
              <a:t>проєкти</a:t>
            </a:r>
            <a:r>
              <a:rPr lang="uk-UA" dirty="0" smtClean="0"/>
              <a:t> ОП та змін до них у відкритому доступі не пізніше як за 1 місяць до їх розгляду, а також таблицю пропозицій протягом 1 тижня після закінчення громадського обговорення. </a:t>
            </a:r>
            <a:endParaRPr lang="uk-UA" dirty="0"/>
          </a:p>
        </p:txBody>
      </p:sp>
      <p:sp>
        <p:nvSpPr>
          <p:cNvPr id="5" name="Номер слайда 4"/>
          <p:cNvSpPr>
            <a:spLocks noGrp="1"/>
          </p:cNvSpPr>
          <p:nvPr>
            <p:ph type="sldNum" sz="quarter" idx="12"/>
          </p:nvPr>
        </p:nvSpPr>
        <p:spPr/>
        <p:txBody>
          <a:bodyPr/>
          <a:lstStyle/>
          <a:p>
            <a:fld id="{B19B0651-EE4F-4900-A07F-96A6BFA9D0F0}" type="slidenum">
              <a:rPr lang="ru-RU" smtClean="0"/>
              <a:t>55</a:t>
            </a:fld>
            <a:endParaRPr lang="ru-RU" dirty="0"/>
          </a:p>
        </p:txBody>
      </p:sp>
    </p:spTree>
    <p:extLst>
      <p:ext uri="{BB962C8B-B14F-4D97-AF65-F5344CB8AC3E}">
        <p14:creationId xmlns:p14="http://schemas.microsoft.com/office/powerpoint/2010/main" val="10886892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620688"/>
            <a:ext cx="6965245" cy="667201"/>
          </a:xfrm>
        </p:spPr>
        <p:txBody>
          <a:bodyPr>
            <a:normAutofit/>
          </a:bodyPr>
          <a:lstStyle/>
          <a:p>
            <a:r>
              <a:rPr lang="uk-UA" sz="2900" b="1" dirty="0" smtClean="0"/>
              <a:t>Критерій 9. </a:t>
            </a:r>
            <a:r>
              <a:rPr lang="uk-UA" sz="2900" dirty="0" smtClean="0"/>
              <a:t>Прозорість та публічність</a:t>
            </a:r>
            <a:endParaRPr lang="uk-UA" sz="2900" dirty="0"/>
          </a:p>
        </p:txBody>
      </p:sp>
      <p:sp>
        <p:nvSpPr>
          <p:cNvPr id="3" name="Объект 2"/>
          <p:cNvSpPr>
            <a:spLocks noGrp="1"/>
          </p:cNvSpPr>
          <p:nvPr>
            <p:ph idx="1"/>
          </p:nvPr>
        </p:nvSpPr>
        <p:spPr>
          <a:xfrm>
            <a:off x="755576" y="1340768"/>
            <a:ext cx="7560840" cy="4896544"/>
          </a:xfrm>
        </p:spPr>
        <p:txBody>
          <a:bodyPr>
            <a:normAutofit lnSpcReduction="10000"/>
          </a:bodyPr>
          <a:lstStyle/>
          <a:p>
            <a:pPr marL="0" indent="0" algn="just">
              <a:buNone/>
            </a:pPr>
            <a:r>
              <a:rPr lang="uk-UA" b="1" dirty="0" err="1" smtClean="0"/>
              <a:t>Підкритерій</a:t>
            </a:r>
            <a:r>
              <a:rPr lang="uk-UA" b="1" dirty="0" smtClean="0"/>
              <a:t> 9.3. </a:t>
            </a:r>
            <a:r>
              <a:rPr lang="uk-UA" dirty="0" smtClean="0"/>
              <a:t>ЗВО своєчасно оприлюднює на своєму офіційному </a:t>
            </a:r>
            <a:r>
              <a:rPr lang="uk-UA" dirty="0" err="1" smtClean="0"/>
              <a:t>вебсайті</a:t>
            </a:r>
            <a:r>
              <a:rPr lang="uk-UA" dirty="0" smtClean="0"/>
              <a:t> точну та достовірну інформацію про ОП (включаючи її цілі, очікувані результати навчання та компоненти) в обсязі, достатньому для інформування відповідних заінтересованих сторін та суспільства.</a:t>
            </a:r>
          </a:p>
          <a:p>
            <a:pPr marL="0" indent="0" algn="just">
              <a:buNone/>
            </a:pPr>
            <a:r>
              <a:rPr lang="uk-UA" dirty="0"/>
              <a:t>Як правило, на сайті має бути оприлюднена сама програма (її опис та зміст), а також описи та </a:t>
            </a:r>
            <a:r>
              <a:rPr lang="uk-UA" dirty="0" err="1"/>
              <a:t>силабуси</a:t>
            </a:r>
            <a:r>
              <a:rPr lang="uk-UA" dirty="0"/>
              <a:t> (робочі програми) усіх освітніх компонентів, включених до неї. </a:t>
            </a:r>
            <a:endParaRPr lang="uk-UA" dirty="0" smtClean="0"/>
          </a:p>
          <a:p>
            <a:pPr marL="0" indent="0" algn="just">
              <a:buNone/>
            </a:pPr>
            <a:r>
              <a:rPr lang="uk-UA" b="1" dirty="0" smtClean="0"/>
              <a:t>Недолік:</a:t>
            </a:r>
            <a:r>
              <a:rPr lang="uk-UA" dirty="0" smtClean="0"/>
              <a:t> відсутність </a:t>
            </a:r>
            <a:r>
              <a:rPr lang="uk-UA" dirty="0"/>
              <a:t>будь-яких оприлюднених відомостей на сайті або наявність неповної, суперечливої чи недостовірної </a:t>
            </a:r>
            <a:r>
              <a:rPr lang="uk-UA" dirty="0" smtClean="0"/>
              <a:t>інформації.</a:t>
            </a:r>
            <a:endParaRPr lang="uk-UA" dirty="0"/>
          </a:p>
        </p:txBody>
      </p:sp>
      <p:sp>
        <p:nvSpPr>
          <p:cNvPr id="5" name="Номер слайда 4"/>
          <p:cNvSpPr>
            <a:spLocks noGrp="1"/>
          </p:cNvSpPr>
          <p:nvPr>
            <p:ph type="sldNum" sz="quarter" idx="12"/>
          </p:nvPr>
        </p:nvSpPr>
        <p:spPr/>
        <p:txBody>
          <a:bodyPr/>
          <a:lstStyle/>
          <a:p>
            <a:fld id="{B19B0651-EE4F-4900-A07F-96A6BFA9D0F0}" type="slidenum">
              <a:rPr lang="ru-RU" smtClean="0"/>
              <a:t>56</a:t>
            </a:fld>
            <a:endParaRPr lang="ru-RU" dirty="0"/>
          </a:p>
        </p:txBody>
      </p:sp>
    </p:spTree>
    <p:extLst>
      <p:ext uri="{BB962C8B-B14F-4D97-AF65-F5344CB8AC3E}">
        <p14:creationId xmlns:p14="http://schemas.microsoft.com/office/powerpoint/2010/main" val="12267034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15616" y="1052736"/>
            <a:ext cx="6984776" cy="4670333"/>
          </a:xfrm>
        </p:spPr>
        <p:txBody>
          <a:bodyPr>
            <a:normAutofit/>
          </a:bodyPr>
          <a:lstStyle/>
          <a:p>
            <a:pPr marL="0" indent="0" algn="just">
              <a:buNone/>
            </a:pPr>
            <a:endParaRPr lang="uk-UA" sz="2800" dirty="0" smtClean="0"/>
          </a:p>
          <a:p>
            <a:pPr marL="0" indent="0" algn="just">
              <a:buNone/>
            </a:pPr>
            <a:endParaRPr lang="uk-UA" sz="2800" dirty="0"/>
          </a:p>
          <a:p>
            <a:pPr marL="0" indent="0" algn="just">
              <a:buNone/>
            </a:pPr>
            <a:endParaRPr lang="uk-UA" sz="2800" dirty="0" smtClean="0"/>
          </a:p>
          <a:p>
            <a:pPr marL="0" indent="0" algn="just">
              <a:buNone/>
            </a:pPr>
            <a:r>
              <a:rPr lang="uk-UA" sz="2800" dirty="0" smtClean="0"/>
              <a:t>Інформація щодо використання державними і комунальними ЗВО бюджетних коштів, державного або комунального майна не може бути обмежена в доступі.</a:t>
            </a:r>
            <a:endParaRPr lang="uk-UA" sz="2800" dirty="0"/>
          </a:p>
        </p:txBody>
      </p:sp>
      <p:sp>
        <p:nvSpPr>
          <p:cNvPr id="5" name="Номер слайда 4"/>
          <p:cNvSpPr>
            <a:spLocks noGrp="1"/>
          </p:cNvSpPr>
          <p:nvPr>
            <p:ph type="sldNum" sz="quarter" idx="12"/>
          </p:nvPr>
        </p:nvSpPr>
        <p:spPr/>
        <p:txBody>
          <a:bodyPr/>
          <a:lstStyle/>
          <a:p>
            <a:fld id="{B19B0651-EE4F-4900-A07F-96A6BFA9D0F0}" type="slidenum">
              <a:rPr lang="ru-RU" smtClean="0"/>
              <a:t>57</a:t>
            </a:fld>
            <a:endParaRPr lang="ru-RU" dirty="0"/>
          </a:p>
        </p:txBody>
      </p:sp>
    </p:spTree>
    <p:extLst>
      <p:ext uri="{BB962C8B-B14F-4D97-AF65-F5344CB8AC3E}">
        <p14:creationId xmlns:p14="http://schemas.microsoft.com/office/powerpoint/2010/main" val="21855143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667202"/>
          </a:xfrm>
        </p:spPr>
        <p:txBody>
          <a:bodyPr>
            <a:normAutofit/>
          </a:bodyPr>
          <a:lstStyle/>
          <a:p>
            <a:r>
              <a:rPr lang="uk-UA" sz="2900" b="1" dirty="0" smtClean="0"/>
              <a:t>Критерій 10. </a:t>
            </a:r>
            <a:r>
              <a:rPr lang="uk-UA" sz="2900" dirty="0" smtClean="0"/>
              <a:t>Навчання через дослідження</a:t>
            </a:r>
            <a:endParaRPr lang="uk-UA" sz="2900" dirty="0"/>
          </a:p>
        </p:txBody>
      </p:sp>
      <p:sp>
        <p:nvSpPr>
          <p:cNvPr id="3" name="Объект 2"/>
          <p:cNvSpPr>
            <a:spLocks noGrp="1"/>
          </p:cNvSpPr>
          <p:nvPr>
            <p:ph idx="1"/>
          </p:nvPr>
        </p:nvSpPr>
        <p:spPr>
          <a:xfrm>
            <a:off x="827584" y="1484784"/>
            <a:ext cx="7416824" cy="4454309"/>
          </a:xfrm>
        </p:spPr>
        <p:txBody>
          <a:bodyPr>
            <a:normAutofit lnSpcReduction="10000"/>
          </a:bodyPr>
          <a:lstStyle/>
          <a:p>
            <a:pPr marL="0" indent="0">
              <a:buNone/>
            </a:pPr>
            <a:r>
              <a:rPr lang="uk-UA" b="1" dirty="0" err="1" smtClean="0"/>
              <a:t>Підкритерій</a:t>
            </a:r>
            <a:r>
              <a:rPr lang="uk-UA" b="1" dirty="0" smtClean="0"/>
              <a:t> 10.1. </a:t>
            </a:r>
            <a:r>
              <a:rPr lang="uk-UA" dirty="0" smtClean="0"/>
              <a:t>Зміст </a:t>
            </a:r>
            <a:r>
              <a:rPr lang="uk-UA" dirty="0" err="1" smtClean="0"/>
              <a:t>освітньо</a:t>
            </a:r>
            <a:r>
              <a:rPr lang="uk-UA" dirty="0" smtClean="0"/>
              <a:t>-наукової програми відповідає науковим інтересам аспірантів (ад’юнктів) і забезпечує їх повноцінну підготовку до дослідницької та викладацької діяльності в закладах вищої освіти за спеціальністю та/або галуззю. </a:t>
            </a:r>
          </a:p>
          <a:p>
            <a:pPr marL="0" indent="0" algn="just">
              <a:buNone/>
            </a:pPr>
            <a:r>
              <a:rPr lang="uk-UA" dirty="0" smtClean="0"/>
              <a:t>У </a:t>
            </a:r>
            <a:r>
              <a:rPr lang="uk-UA" dirty="0"/>
              <a:t>контексті цього </a:t>
            </a:r>
            <a:r>
              <a:rPr lang="uk-UA" dirty="0" err="1"/>
              <a:t>підкритерію</a:t>
            </a:r>
            <a:r>
              <a:rPr lang="uk-UA" dirty="0"/>
              <a:t> експертна група має оцінити </a:t>
            </a:r>
            <a:r>
              <a:rPr lang="uk-UA" dirty="0" err="1"/>
              <a:t>дотичність</a:t>
            </a:r>
            <a:r>
              <a:rPr lang="uk-UA" dirty="0"/>
              <a:t> (</a:t>
            </a:r>
            <a:r>
              <a:rPr lang="uk-UA" dirty="0" err="1"/>
              <a:t>релевантність</a:t>
            </a:r>
            <a:r>
              <a:rPr lang="uk-UA" dirty="0"/>
              <a:t>) науковим дослідженням аспірантів тих дисциплін зі </a:t>
            </a:r>
            <a:r>
              <a:rPr lang="uk-UA" dirty="0" smtClean="0"/>
              <a:t>спеціальності </a:t>
            </a:r>
            <a:r>
              <a:rPr lang="uk-UA" dirty="0"/>
              <a:t>(у першу чергу), які викладаються в </a:t>
            </a:r>
            <a:r>
              <a:rPr lang="uk-UA" dirty="0" smtClean="0"/>
              <a:t>межах ОП, </a:t>
            </a:r>
            <a:r>
              <a:rPr lang="uk-UA" dirty="0"/>
              <a:t>а також оцінити практичну цінність дисциплін інших блоків в контексті підготовки аспірантів до професійної наукової діяльності. </a:t>
            </a:r>
          </a:p>
        </p:txBody>
      </p:sp>
      <p:sp>
        <p:nvSpPr>
          <p:cNvPr id="5" name="Номер слайда 4"/>
          <p:cNvSpPr>
            <a:spLocks noGrp="1"/>
          </p:cNvSpPr>
          <p:nvPr>
            <p:ph type="sldNum" sz="quarter" idx="12"/>
          </p:nvPr>
        </p:nvSpPr>
        <p:spPr/>
        <p:txBody>
          <a:bodyPr/>
          <a:lstStyle/>
          <a:p>
            <a:fld id="{B19B0651-EE4F-4900-A07F-96A6BFA9D0F0}" type="slidenum">
              <a:rPr lang="ru-RU" smtClean="0"/>
              <a:t>58</a:t>
            </a:fld>
            <a:endParaRPr lang="ru-RU" dirty="0"/>
          </a:p>
        </p:txBody>
      </p:sp>
    </p:spTree>
    <p:extLst>
      <p:ext uri="{BB962C8B-B14F-4D97-AF65-F5344CB8AC3E}">
        <p14:creationId xmlns:p14="http://schemas.microsoft.com/office/powerpoint/2010/main" val="145631217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667202"/>
          </a:xfrm>
        </p:spPr>
        <p:txBody>
          <a:bodyPr>
            <a:normAutofit/>
          </a:bodyPr>
          <a:lstStyle/>
          <a:p>
            <a:r>
              <a:rPr lang="uk-UA" sz="2900" b="1" dirty="0" smtClean="0"/>
              <a:t>Критерій 10. </a:t>
            </a:r>
            <a:r>
              <a:rPr lang="uk-UA" sz="2900" dirty="0" smtClean="0"/>
              <a:t>Навчання через дослідження</a:t>
            </a:r>
            <a:endParaRPr lang="uk-UA" sz="2900" dirty="0"/>
          </a:p>
        </p:txBody>
      </p:sp>
      <p:sp>
        <p:nvSpPr>
          <p:cNvPr id="3" name="Объект 2"/>
          <p:cNvSpPr>
            <a:spLocks noGrp="1"/>
          </p:cNvSpPr>
          <p:nvPr>
            <p:ph idx="1"/>
          </p:nvPr>
        </p:nvSpPr>
        <p:spPr>
          <a:xfrm>
            <a:off x="899592" y="1484784"/>
            <a:ext cx="7416824" cy="4238285"/>
          </a:xfrm>
        </p:spPr>
        <p:txBody>
          <a:bodyPr/>
          <a:lstStyle/>
          <a:p>
            <a:pPr marL="0" indent="0" algn="just">
              <a:buNone/>
            </a:pPr>
            <a:r>
              <a:rPr lang="uk-UA" b="1" dirty="0" err="1" smtClean="0"/>
              <a:t>Підкритерій</a:t>
            </a:r>
            <a:r>
              <a:rPr lang="uk-UA" b="1" dirty="0" smtClean="0"/>
              <a:t> 10.2. </a:t>
            </a:r>
            <a:r>
              <a:rPr lang="uk-UA" dirty="0" smtClean="0"/>
              <a:t>Наукова діяльність аспірантів (ад’юнктів) відповідає напряму досліджень наукових керівників.</a:t>
            </a:r>
          </a:p>
          <a:p>
            <a:pPr marL="0" indent="0" algn="just">
              <a:buNone/>
            </a:pPr>
            <a:endParaRPr lang="uk-UA" dirty="0"/>
          </a:p>
          <a:p>
            <a:pPr marL="0" indent="0" algn="just">
              <a:buNone/>
            </a:pPr>
            <a:r>
              <a:rPr lang="uk-UA" dirty="0" smtClean="0"/>
              <a:t>Тому в контексті цього </a:t>
            </a:r>
            <a:r>
              <a:rPr lang="uk-UA" dirty="0" err="1" smtClean="0"/>
              <a:t>підкритерію</a:t>
            </a:r>
            <a:r>
              <a:rPr lang="uk-UA" dirty="0" smtClean="0"/>
              <a:t> експертна група повинна </a:t>
            </a:r>
            <a:r>
              <a:rPr lang="uk-UA" dirty="0" err="1" smtClean="0"/>
              <a:t>співставити</a:t>
            </a:r>
            <a:r>
              <a:rPr lang="uk-UA" dirty="0" smtClean="0"/>
              <a:t> останні публікації наукових керівників з темами досліджень їх аспірантів і оцінити </a:t>
            </a:r>
            <a:r>
              <a:rPr lang="uk-UA" dirty="0" err="1" smtClean="0"/>
              <a:t>дотичність</a:t>
            </a:r>
            <a:r>
              <a:rPr lang="uk-UA" dirty="0" smtClean="0"/>
              <a:t> (</a:t>
            </a:r>
            <a:r>
              <a:rPr lang="uk-UA" dirty="0" err="1" smtClean="0"/>
              <a:t>релевантність</a:t>
            </a:r>
            <a:r>
              <a:rPr lang="uk-UA" dirty="0" smtClean="0"/>
              <a:t>) перших другим. </a:t>
            </a:r>
            <a:endParaRPr lang="uk-UA" dirty="0"/>
          </a:p>
        </p:txBody>
      </p:sp>
      <p:sp>
        <p:nvSpPr>
          <p:cNvPr id="5" name="Номер слайда 4"/>
          <p:cNvSpPr>
            <a:spLocks noGrp="1"/>
          </p:cNvSpPr>
          <p:nvPr>
            <p:ph type="sldNum" sz="quarter" idx="12"/>
          </p:nvPr>
        </p:nvSpPr>
        <p:spPr/>
        <p:txBody>
          <a:bodyPr/>
          <a:lstStyle/>
          <a:p>
            <a:fld id="{B19B0651-EE4F-4900-A07F-96A6BFA9D0F0}" type="slidenum">
              <a:rPr lang="ru-RU" smtClean="0"/>
              <a:t>59</a:t>
            </a:fld>
            <a:endParaRPr lang="ru-RU" dirty="0"/>
          </a:p>
        </p:txBody>
      </p:sp>
    </p:spTree>
    <p:extLst>
      <p:ext uri="{BB962C8B-B14F-4D97-AF65-F5344CB8AC3E}">
        <p14:creationId xmlns:p14="http://schemas.microsoft.com/office/powerpoint/2010/main" val="22163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595193"/>
          </a:xfrm>
        </p:spPr>
        <p:txBody>
          <a:bodyPr>
            <a:normAutofit/>
          </a:bodyPr>
          <a:lstStyle/>
          <a:p>
            <a:r>
              <a:rPr lang="uk-UA" sz="3200" b="1" dirty="0" smtClean="0"/>
              <a:t>Критерій 2</a:t>
            </a:r>
            <a:r>
              <a:rPr lang="uk-UA" sz="3200" dirty="0" smtClean="0"/>
              <a:t>. Структура та зміст ОП</a:t>
            </a:r>
            <a:endParaRPr lang="uk-UA" sz="3200" dirty="0"/>
          </a:p>
        </p:txBody>
      </p:sp>
      <p:sp>
        <p:nvSpPr>
          <p:cNvPr id="3" name="Объект 2"/>
          <p:cNvSpPr>
            <a:spLocks noGrp="1"/>
          </p:cNvSpPr>
          <p:nvPr>
            <p:ph idx="1"/>
          </p:nvPr>
        </p:nvSpPr>
        <p:spPr>
          <a:xfrm>
            <a:off x="827584" y="1700808"/>
            <a:ext cx="7560840" cy="4022261"/>
          </a:xfrm>
        </p:spPr>
        <p:txBody>
          <a:bodyPr/>
          <a:lstStyle/>
          <a:p>
            <a:pPr marL="0" indent="0" algn="just">
              <a:buNone/>
            </a:pPr>
            <a:r>
              <a:rPr lang="uk-UA" b="1" dirty="0" smtClean="0"/>
              <a:t>Підкритерій</a:t>
            </a:r>
            <a:r>
              <a:rPr lang="uk-UA" b="1" dirty="0" smtClean="0"/>
              <a:t> 2.1. </a:t>
            </a:r>
            <a:r>
              <a:rPr lang="uk-UA" dirty="0" smtClean="0"/>
              <a:t>Обсяг освітньої програми та окремих освітніх компонентів (у кредитах Європейської кредитної </a:t>
            </a:r>
            <a:r>
              <a:rPr lang="uk-UA" dirty="0" smtClean="0"/>
              <a:t>трансферно</a:t>
            </a:r>
            <a:r>
              <a:rPr lang="uk-UA" dirty="0" smtClean="0"/>
              <a:t>-накопичувальної системи) відповідає вимогам законодавства щодо навчального навантаження для відповідного рівня вищої освіти та відповідного стандарту вищої освіти (за наявності).</a:t>
            </a:r>
            <a:endParaRPr lang="uk-UA"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6</a:t>
            </a:fld>
            <a:endParaRPr lang="ru-RU" dirty="0"/>
          </a:p>
        </p:txBody>
      </p:sp>
    </p:spTree>
    <p:extLst>
      <p:ext uri="{BB962C8B-B14F-4D97-AF65-F5344CB8AC3E}">
        <p14:creationId xmlns:p14="http://schemas.microsoft.com/office/powerpoint/2010/main" val="38630458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739210"/>
          </a:xfrm>
        </p:spPr>
        <p:txBody>
          <a:bodyPr>
            <a:normAutofit/>
          </a:bodyPr>
          <a:lstStyle/>
          <a:p>
            <a:r>
              <a:rPr lang="uk-UA" sz="2900" b="1" dirty="0" smtClean="0"/>
              <a:t>Критерій 10. </a:t>
            </a:r>
            <a:r>
              <a:rPr lang="uk-UA" sz="2900" dirty="0" smtClean="0"/>
              <a:t>Навчання через дослідження</a:t>
            </a:r>
            <a:endParaRPr lang="uk-UA" sz="2900" dirty="0"/>
          </a:p>
        </p:txBody>
      </p:sp>
      <p:sp>
        <p:nvSpPr>
          <p:cNvPr id="3" name="Объект 2"/>
          <p:cNvSpPr>
            <a:spLocks noGrp="1"/>
          </p:cNvSpPr>
          <p:nvPr>
            <p:ph idx="1"/>
          </p:nvPr>
        </p:nvSpPr>
        <p:spPr>
          <a:xfrm>
            <a:off x="755576" y="1484784"/>
            <a:ext cx="7560840" cy="4752528"/>
          </a:xfrm>
        </p:spPr>
        <p:txBody>
          <a:bodyPr>
            <a:normAutofit fontScale="92500"/>
          </a:bodyPr>
          <a:lstStyle/>
          <a:p>
            <a:pPr marL="0" indent="0" algn="just">
              <a:buNone/>
            </a:pPr>
            <a:r>
              <a:rPr lang="uk-UA" b="1" dirty="0" err="1" smtClean="0"/>
              <a:t>Підкритерій</a:t>
            </a:r>
            <a:r>
              <a:rPr lang="uk-UA" b="1" dirty="0" smtClean="0"/>
              <a:t> 10.3. </a:t>
            </a:r>
            <a:r>
              <a:rPr lang="uk-UA" dirty="0" smtClean="0"/>
              <a:t>ЗВО організаційно та матеріально забезпечує в межах </a:t>
            </a:r>
            <a:r>
              <a:rPr lang="uk-UA" dirty="0" err="1" smtClean="0"/>
              <a:t>освітньо</a:t>
            </a:r>
            <a:r>
              <a:rPr lang="uk-UA" dirty="0" smtClean="0"/>
              <a:t>-наукової програми можливості для проведення й апробації результатів наукових досліджень відповідно до тематики аспірантів (ад’юнктів) (проведення регулярних конференцій, семінарів, колоквіумів, доступ до використання лабораторій, обладнання тощо).</a:t>
            </a:r>
          </a:p>
          <a:p>
            <a:pPr marL="0" indent="0" algn="just">
              <a:buNone/>
            </a:pPr>
            <a:r>
              <a:rPr lang="uk-UA" dirty="0"/>
              <a:t>Виконання цього </a:t>
            </a:r>
            <a:r>
              <a:rPr lang="uk-UA" dirty="0" err="1"/>
              <a:t>підкритерію</a:t>
            </a:r>
            <a:r>
              <a:rPr lang="uk-UA" dirty="0"/>
              <a:t> може бути засвідчено звітами і публікаціями з проведених спеціалізованих конференцій, семінарів, колоквіумів. Для засвідчення виконання частини </a:t>
            </a:r>
            <a:r>
              <a:rPr lang="uk-UA" dirty="0" err="1"/>
              <a:t>підкритерію</a:t>
            </a:r>
            <a:r>
              <a:rPr lang="uk-UA" dirty="0"/>
              <a:t>, який стосується можливості виконання наукових досліджень, експертна група повинна оцінити матеріальний стан лабораторій, обладнання тощо, на яких виконують свої дослідження аспіранти. </a:t>
            </a:r>
            <a:endParaRPr lang="uk-UA" dirty="0" smtClean="0"/>
          </a:p>
          <a:p>
            <a:pPr algn="just"/>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60</a:t>
            </a:fld>
            <a:endParaRPr lang="ru-RU" dirty="0"/>
          </a:p>
        </p:txBody>
      </p:sp>
    </p:spTree>
    <p:extLst>
      <p:ext uri="{BB962C8B-B14F-4D97-AF65-F5344CB8AC3E}">
        <p14:creationId xmlns:p14="http://schemas.microsoft.com/office/powerpoint/2010/main" val="328011222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667202"/>
          </a:xfrm>
        </p:spPr>
        <p:txBody>
          <a:bodyPr>
            <a:normAutofit/>
          </a:bodyPr>
          <a:lstStyle/>
          <a:p>
            <a:r>
              <a:rPr lang="uk-UA" sz="2900" b="1" dirty="0" smtClean="0"/>
              <a:t>Критерій 10. </a:t>
            </a:r>
            <a:r>
              <a:rPr lang="uk-UA" sz="2900" dirty="0" smtClean="0"/>
              <a:t>Навчання через дослідження</a:t>
            </a:r>
            <a:endParaRPr lang="uk-UA" sz="2900" dirty="0"/>
          </a:p>
        </p:txBody>
      </p:sp>
      <p:sp>
        <p:nvSpPr>
          <p:cNvPr id="3" name="Объект 2"/>
          <p:cNvSpPr>
            <a:spLocks noGrp="1"/>
          </p:cNvSpPr>
          <p:nvPr>
            <p:ph idx="1"/>
          </p:nvPr>
        </p:nvSpPr>
        <p:spPr>
          <a:xfrm>
            <a:off x="755576" y="1484784"/>
            <a:ext cx="7632848" cy="4680520"/>
          </a:xfrm>
        </p:spPr>
        <p:txBody>
          <a:bodyPr>
            <a:normAutofit/>
          </a:bodyPr>
          <a:lstStyle/>
          <a:p>
            <a:pPr marL="0" indent="0" algn="just">
              <a:buNone/>
            </a:pPr>
            <a:r>
              <a:rPr lang="uk-UA" b="1" dirty="0" err="1" smtClean="0"/>
              <a:t>Підкритерій</a:t>
            </a:r>
            <a:r>
              <a:rPr lang="uk-UA" b="1" dirty="0" smtClean="0"/>
              <a:t> 10.4. </a:t>
            </a:r>
            <a:r>
              <a:rPr lang="uk-UA" dirty="0" smtClean="0"/>
              <a:t>ЗВО забезпечує можливості для залучення аспірантів (ад’юнктів) до міжнародної академічної спільноти за спеціальністю, зокрема через виступи на конференціях, публікації, участь у спільних дослідницьких </a:t>
            </a:r>
            <a:r>
              <a:rPr lang="uk-UA" dirty="0" err="1" smtClean="0"/>
              <a:t>проєктах</a:t>
            </a:r>
            <a:r>
              <a:rPr lang="uk-UA" dirty="0" smtClean="0"/>
              <a:t> тощо.</a:t>
            </a:r>
          </a:p>
          <a:p>
            <a:pPr marL="0" indent="0" algn="just">
              <a:buNone/>
            </a:pPr>
            <a:r>
              <a:rPr lang="uk-UA" dirty="0"/>
              <a:t>Під час зустрічей з аспірантами експертна група повинна пересвідчитись, що у них є можливості впродовж навчання взяти участь у не менше ніж одній міжнародній конференції за кордоном за своєю тематикою, що результати їх досліджень публікуються в міжнародних академічних журналах (зокрема англійською мовою) тощо.</a:t>
            </a:r>
            <a:endParaRPr lang="uk-UA" dirty="0" smtClean="0"/>
          </a:p>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61</a:t>
            </a:fld>
            <a:endParaRPr lang="ru-RU" dirty="0"/>
          </a:p>
        </p:txBody>
      </p:sp>
    </p:spTree>
    <p:extLst>
      <p:ext uri="{BB962C8B-B14F-4D97-AF65-F5344CB8AC3E}">
        <p14:creationId xmlns:p14="http://schemas.microsoft.com/office/powerpoint/2010/main" val="3011620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595194"/>
          </a:xfrm>
        </p:spPr>
        <p:txBody>
          <a:bodyPr>
            <a:normAutofit/>
          </a:bodyPr>
          <a:lstStyle/>
          <a:p>
            <a:r>
              <a:rPr lang="uk-UA" sz="2900" b="1" dirty="0" smtClean="0"/>
              <a:t>Критерій 10. </a:t>
            </a:r>
            <a:r>
              <a:rPr lang="uk-UA" sz="2900" dirty="0" smtClean="0"/>
              <a:t>Навчання через дослідження</a:t>
            </a:r>
            <a:endParaRPr lang="uk-UA" sz="2900" dirty="0"/>
          </a:p>
        </p:txBody>
      </p:sp>
      <p:sp>
        <p:nvSpPr>
          <p:cNvPr id="3" name="Объект 2"/>
          <p:cNvSpPr>
            <a:spLocks noGrp="1"/>
          </p:cNvSpPr>
          <p:nvPr>
            <p:ph idx="1"/>
          </p:nvPr>
        </p:nvSpPr>
        <p:spPr>
          <a:xfrm>
            <a:off x="755576" y="1412776"/>
            <a:ext cx="7632848" cy="4536504"/>
          </a:xfrm>
        </p:spPr>
        <p:txBody>
          <a:bodyPr>
            <a:normAutofit lnSpcReduction="10000"/>
          </a:bodyPr>
          <a:lstStyle/>
          <a:p>
            <a:pPr marL="0" indent="0" algn="just">
              <a:buNone/>
            </a:pPr>
            <a:r>
              <a:rPr lang="uk-UA" b="1" dirty="0" err="1" smtClean="0"/>
              <a:t>Підкритерій</a:t>
            </a:r>
            <a:r>
              <a:rPr lang="uk-UA" b="1" dirty="0" smtClean="0"/>
              <a:t> 10.5. </a:t>
            </a:r>
            <a:r>
              <a:rPr lang="uk-UA" dirty="0" smtClean="0"/>
              <a:t>Наявна практика участі наукових керівників аспірантів у дослідницьких </a:t>
            </a:r>
            <a:r>
              <a:rPr lang="uk-UA" dirty="0" err="1" smtClean="0"/>
              <a:t>проєктах</a:t>
            </a:r>
            <a:r>
              <a:rPr lang="uk-UA" dirty="0" smtClean="0"/>
              <a:t>, результати яких регулярно публікуються та/або практично впроваджуються.</a:t>
            </a:r>
          </a:p>
          <a:p>
            <a:pPr marL="0" indent="0" algn="just">
              <a:buNone/>
            </a:pPr>
            <a:r>
              <a:rPr lang="uk-UA" dirty="0"/>
              <a:t>Тому в контексті цього </a:t>
            </a:r>
            <a:r>
              <a:rPr lang="uk-UA" dirty="0" err="1"/>
              <a:t>підкритерію</a:t>
            </a:r>
            <a:r>
              <a:rPr lang="uk-UA" dirty="0"/>
              <a:t> експертна група має здійснити аналіз останніх публікацій та/або звітів про впровадження результатів дослідницьких проектів наукових керівників аспірантів і пересвідчитися, що проекти, в яких задіяні ці керівники є чинними, що керівники продовжують займатися дослідницькою діяльністю, що вони залучають своїх аспірантів до цих наукових проектів. </a:t>
            </a:r>
          </a:p>
        </p:txBody>
      </p:sp>
      <p:sp>
        <p:nvSpPr>
          <p:cNvPr id="5" name="Номер слайда 4"/>
          <p:cNvSpPr>
            <a:spLocks noGrp="1"/>
          </p:cNvSpPr>
          <p:nvPr>
            <p:ph type="sldNum" sz="quarter" idx="12"/>
          </p:nvPr>
        </p:nvSpPr>
        <p:spPr/>
        <p:txBody>
          <a:bodyPr/>
          <a:lstStyle/>
          <a:p>
            <a:fld id="{B19B0651-EE4F-4900-A07F-96A6BFA9D0F0}" type="slidenum">
              <a:rPr lang="ru-RU" smtClean="0"/>
              <a:t>62</a:t>
            </a:fld>
            <a:endParaRPr lang="ru-RU" dirty="0"/>
          </a:p>
        </p:txBody>
      </p:sp>
    </p:spTree>
    <p:extLst>
      <p:ext uri="{BB962C8B-B14F-4D97-AF65-F5344CB8AC3E}">
        <p14:creationId xmlns:p14="http://schemas.microsoft.com/office/powerpoint/2010/main" val="385798543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620688"/>
            <a:ext cx="6965245" cy="739210"/>
          </a:xfrm>
        </p:spPr>
        <p:txBody>
          <a:bodyPr>
            <a:normAutofit/>
          </a:bodyPr>
          <a:lstStyle/>
          <a:p>
            <a:r>
              <a:rPr lang="uk-UA" sz="2900" b="1" dirty="0" smtClean="0"/>
              <a:t>Критерій 10. </a:t>
            </a:r>
            <a:r>
              <a:rPr lang="uk-UA" sz="2900" dirty="0" smtClean="0"/>
              <a:t>Навчання через дослідження</a:t>
            </a:r>
            <a:endParaRPr lang="uk-UA" sz="2900" dirty="0"/>
          </a:p>
        </p:txBody>
      </p:sp>
      <p:sp>
        <p:nvSpPr>
          <p:cNvPr id="3" name="Объект 2"/>
          <p:cNvSpPr>
            <a:spLocks noGrp="1"/>
          </p:cNvSpPr>
          <p:nvPr>
            <p:ph idx="1"/>
          </p:nvPr>
        </p:nvSpPr>
        <p:spPr>
          <a:xfrm>
            <a:off x="755576" y="1628800"/>
            <a:ext cx="7632848" cy="4608512"/>
          </a:xfrm>
        </p:spPr>
        <p:txBody>
          <a:bodyPr>
            <a:normAutofit lnSpcReduction="10000"/>
          </a:bodyPr>
          <a:lstStyle/>
          <a:p>
            <a:pPr marL="0" indent="0" algn="just">
              <a:buNone/>
            </a:pPr>
            <a:r>
              <a:rPr lang="uk-UA" b="1" dirty="0" err="1" smtClean="0"/>
              <a:t>Підкритерій</a:t>
            </a:r>
            <a:r>
              <a:rPr lang="uk-UA" b="1" dirty="0" smtClean="0"/>
              <a:t> 10.6. </a:t>
            </a:r>
            <a:r>
              <a:rPr lang="uk-UA" dirty="0" smtClean="0"/>
              <a:t>ЗВО забезпечує дотримання академічної доброчесності у професійній діяльності наукових керівників та аспірантів (ад’юнктів), зокрема вживає заходів для унеможливлення наукового керівництва особами, які вчинили порушення академічної доброчесності.</a:t>
            </a:r>
          </a:p>
          <a:p>
            <a:pPr marL="0" indent="0" algn="just">
              <a:buNone/>
            </a:pPr>
            <a:r>
              <a:rPr lang="uk-UA" dirty="0" smtClean="0"/>
              <a:t>Експертна </a:t>
            </a:r>
            <a:r>
              <a:rPr lang="uk-UA" dirty="0"/>
              <a:t>група повинна перевірити, чи наукові керівники аспірантів не були позбавлені права керувати аспірантами </a:t>
            </a:r>
            <a:r>
              <a:rPr lang="uk-UA" dirty="0" smtClean="0"/>
              <a:t>рішенням </a:t>
            </a:r>
            <a:r>
              <a:rPr lang="uk-UA" dirty="0"/>
              <a:t>Комітету з етики НАЗЯВО і чи політика та заходи з популяризації академічної </a:t>
            </a:r>
            <a:r>
              <a:rPr lang="uk-UA" dirty="0" smtClean="0"/>
              <a:t>доброчесності поширюються </a:t>
            </a:r>
            <a:r>
              <a:rPr lang="uk-UA" dirty="0"/>
              <a:t>на аспірантів та їх наукових керівників. </a:t>
            </a:r>
          </a:p>
          <a:p>
            <a:pPr marL="0" indent="0" algn="just">
              <a:buNone/>
            </a:pPr>
            <a:r>
              <a:rPr lang="uk-UA" dirty="0"/>
              <a:t> </a:t>
            </a:r>
          </a:p>
        </p:txBody>
      </p:sp>
      <p:sp>
        <p:nvSpPr>
          <p:cNvPr id="5" name="Номер слайда 4"/>
          <p:cNvSpPr>
            <a:spLocks noGrp="1"/>
          </p:cNvSpPr>
          <p:nvPr>
            <p:ph type="sldNum" sz="quarter" idx="12"/>
          </p:nvPr>
        </p:nvSpPr>
        <p:spPr/>
        <p:txBody>
          <a:bodyPr/>
          <a:lstStyle/>
          <a:p>
            <a:fld id="{B19B0651-EE4F-4900-A07F-96A6BFA9D0F0}" type="slidenum">
              <a:rPr lang="ru-RU" smtClean="0"/>
              <a:t>63</a:t>
            </a:fld>
            <a:endParaRPr lang="ru-RU" dirty="0"/>
          </a:p>
        </p:txBody>
      </p:sp>
    </p:spTree>
    <p:extLst>
      <p:ext uri="{BB962C8B-B14F-4D97-AF65-F5344CB8AC3E}">
        <p14:creationId xmlns:p14="http://schemas.microsoft.com/office/powerpoint/2010/main" val="426901308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ctr">
              <a:buNone/>
            </a:pPr>
            <a:r>
              <a:rPr lang="uk-UA" dirty="0" smtClean="0"/>
              <a:t>Дякуємо за увагу!</a:t>
            </a:r>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64</a:t>
            </a:fld>
            <a:endParaRPr lang="ru-RU" dirty="0"/>
          </a:p>
        </p:txBody>
      </p:sp>
    </p:spTree>
    <p:extLst>
      <p:ext uri="{BB962C8B-B14F-4D97-AF65-F5344CB8AC3E}">
        <p14:creationId xmlns:p14="http://schemas.microsoft.com/office/powerpoint/2010/main" val="418401292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65</a:t>
            </a:fld>
            <a:endParaRPr lang="ru-RU" dirty="0"/>
          </a:p>
        </p:txBody>
      </p:sp>
    </p:spTree>
    <p:extLst>
      <p:ext uri="{BB962C8B-B14F-4D97-AF65-F5344CB8AC3E}">
        <p14:creationId xmlns:p14="http://schemas.microsoft.com/office/powerpoint/2010/main" val="1389129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692696"/>
            <a:ext cx="6965245" cy="523185"/>
          </a:xfrm>
        </p:spPr>
        <p:txBody>
          <a:bodyPr>
            <a:normAutofit fontScale="90000"/>
          </a:bodyPr>
          <a:lstStyle/>
          <a:p>
            <a:r>
              <a:rPr lang="ru-RU" sz="3200" b="1" dirty="0"/>
              <a:t>Критерій</a:t>
            </a:r>
            <a:r>
              <a:rPr lang="ru-RU" sz="3200" b="1" dirty="0"/>
              <a:t> 2.</a:t>
            </a:r>
            <a:r>
              <a:rPr lang="ru-RU" sz="3200" dirty="0"/>
              <a:t> Структура та </a:t>
            </a:r>
            <a:r>
              <a:rPr lang="ru-RU" sz="3200" dirty="0"/>
              <a:t>зміст</a:t>
            </a:r>
            <a:r>
              <a:rPr lang="ru-RU" sz="3200" dirty="0"/>
              <a:t> ОП</a:t>
            </a:r>
          </a:p>
        </p:txBody>
      </p:sp>
      <p:sp>
        <p:nvSpPr>
          <p:cNvPr id="3" name="Объект 2"/>
          <p:cNvSpPr>
            <a:spLocks noGrp="1"/>
          </p:cNvSpPr>
          <p:nvPr>
            <p:ph idx="1"/>
          </p:nvPr>
        </p:nvSpPr>
        <p:spPr>
          <a:xfrm>
            <a:off x="899592" y="1268760"/>
            <a:ext cx="7416824" cy="4968552"/>
          </a:xfrm>
        </p:spPr>
        <p:txBody>
          <a:bodyPr>
            <a:normAutofit lnSpcReduction="10000"/>
          </a:bodyPr>
          <a:lstStyle/>
          <a:p>
            <a:pPr marL="0" indent="0" algn="just">
              <a:buNone/>
            </a:pPr>
            <a:r>
              <a:rPr lang="uk-UA" b="1" dirty="0" smtClean="0"/>
              <a:t>Підкритерій</a:t>
            </a:r>
            <a:r>
              <a:rPr lang="uk-UA" b="1" dirty="0" smtClean="0"/>
              <a:t> 2.2. </a:t>
            </a:r>
            <a:r>
              <a:rPr lang="uk-UA" dirty="0" smtClean="0"/>
              <a:t>Зміст ОП має чітку структуру; освітні компоненти, включені до освітньої програми, становлять логічну взаємопов’язану систему та в сукупності дають можливість досягти заявлених цілей та програмних результатів навчання.</a:t>
            </a:r>
          </a:p>
          <a:p>
            <a:pPr marL="0" indent="0" algn="just">
              <a:buNone/>
            </a:pPr>
            <a:r>
              <a:rPr lang="uk-UA" dirty="0" smtClean="0"/>
              <a:t>Обов’язкові освітні компоненти, включені до ОП, мають у сукупності призводити до досягнення програмних РН. ЗВО має продемонструвати, зазвичай через відповідну матрицю (додаток до відомостей про </a:t>
            </a:r>
            <a:r>
              <a:rPr lang="uk-UA" dirty="0" smtClean="0"/>
              <a:t>самооцінювання</a:t>
            </a:r>
            <a:r>
              <a:rPr lang="uk-UA" dirty="0" smtClean="0"/>
              <a:t>), що кожен програмний РН </a:t>
            </a:r>
            <a:r>
              <a:rPr lang="uk-UA" dirty="0" smtClean="0"/>
              <a:t>реалістично</a:t>
            </a:r>
            <a:r>
              <a:rPr lang="uk-UA" dirty="0" smtClean="0"/>
              <a:t> охоплений змістом програми. </a:t>
            </a:r>
          </a:p>
          <a:p>
            <a:pPr marL="0" indent="0" algn="just">
              <a:buNone/>
            </a:pPr>
            <a:r>
              <a:rPr lang="uk-UA" b="1" dirty="0" smtClean="0"/>
              <a:t>Недолік:</a:t>
            </a:r>
            <a:r>
              <a:rPr lang="uk-UA" dirty="0" smtClean="0"/>
              <a:t>  певні програмні РН забезпечуються суто за рахунок дисциплін вільного вибору студента</a:t>
            </a:r>
          </a:p>
          <a:p>
            <a:pPr marL="0" indent="0" algn="just">
              <a:buNone/>
            </a:pPr>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7</a:t>
            </a:fld>
            <a:endParaRPr lang="ru-RU" dirty="0"/>
          </a:p>
        </p:txBody>
      </p:sp>
    </p:spTree>
    <p:extLst>
      <p:ext uri="{BB962C8B-B14F-4D97-AF65-F5344CB8AC3E}">
        <p14:creationId xmlns:p14="http://schemas.microsoft.com/office/powerpoint/2010/main" val="2344366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548680"/>
            <a:ext cx="6965245" cy="811218"/>
          </a:xfrm>
        </p:spPr>
        <p:txBody>
          <a:bodyPr>
            <a:normAutofit/>
          </a:bodyPr>
          <a:lstStyle/>
          <a:p>
            <a:r>
              <a:rPr lang="ru-RU" sz="3200" b="1" dirty="0"/>
              <a:t>Критерій</a:t>
            </a:r>
            <a:r>
              <a:rPr lang="ru-RU" sz="3200" b="1" dirty="0"/>
              <a:t> 2.</a:t>
            </a:r>
            <a:r>
              <a:rPr lang="ru-RU" sz="3200" dirty="0"/>
              <a:t> Структура та </a:t>
            </a:r>
            <a:r>
              <a:rPr lang="ru-RU" sz="3200" dirty="0"/>
              <a:t>зміст</a:t>
            </a:r>
            <a:r>
              <a:rPr lang="ru-RU" sz="3200" dirty="0"/>
              <a:t> ОП</a:t>
            </a:r>
          </a:p>
        </p:txBody>
      </p:sp>
      <p:sp>
        <p:nvSpPr>
          <p:cNvPr id="3" name="Объект 2"/>
          <p:cNvSpPr>
            <a:spLocks noGrp="1"/>
          </p:cNvSpPr>
          <p:nvPr>
            <p:ph idx="1"/>
          </p:nvPr>
        </p:nvSpPr>
        <p:spPr>
          <a:xfrm>
            <a:off x="755576" y="1196752"/>
            <a:ext cx="7632848" cy="5102381"/>
          </a:xfrm>
        </p:spPr>
        <p:txBody>
          <a:bodyPr>
            <a:normAutofit fontScale="92500"/>
          </a:bodyPr>
          <a:lstStyle/>
          <a:p>
            <a:pPr marL="0" indent="0" algn="just">
              <a:buNone/>
            </a:pPr>
            <a:r>
              <a:rPr lang="uk-UA" b="1" dirty="0" smtClean="0"/>
              <a:t>Підкритерій</a:t>
            </a:r>
            <a:r>
              <a:rPr lang="uk-UA" b="1" dirty="0" smtClean="0"/>
              <a:t> 2.3. </a:t>
            </a:r>
            <a:r>
              <a:rPr lang="uk-UA" dirty="0" smtClean="0"/>
              <a:t>Зміст ОП відповідає предметній області визначеної для неї спеціальності, або спеціальностям, якщо ОП є міждисциплінарною.</a:t>
            </a:r>
          </a:p>
          <a:p>
            <a:pPr marL="0" indent="0" algn="just">
              <a:buNone/>
            </a:pPr>
            <a:r>
              <a:rPr lang="uk-UA" dirty="0" smtClean="0"/>
              <a:t>Відповідність освітніх компонентів спеціальності стосується лише нормативних освітніх компонентів.</a:t>
            </a:r>
          </a:p>
          <a:p>
            <a:pPr marL="0" indent="0" algn="just">
              <a:buNone/>
            </a:pPr>
            <a:r>
              <a:rPr lang="uk-UA" dirty="0" smtClean="0"/>
              <a:t>ЗВО може вміщувати до ОП будь-яких спеціальностей дисципліни з вивчення української та іноземних мов, «гуманітарного»  спрямування. Проте таке рішення має бути обґрунтоване у контексті цілей ОП і програмних РН. Посилання на загальнообов’язковість цих дисциплін не може вважатися таким поясненням. </a:t>
            </a:r>
          </a:p>
          <a:p>
            <a:pPr marL="0" indent="0" algn="just">
              <a:buNone/>
            </a:pPr>
            <a:r>
              <a:rPr lang="uk-UA" b="1" dirty="0" smtClean="0"/>
              <a:t>Недолік:</a:t>
            </a:r>
            <a:r>
              <a:rPr lang="uk-UA" dirty="0" smtClean="0"/>
              <a:t> відсутність належного пояснення щодо значної кількості освітніх компонентів, які за своїм змістом не мають або мають сумнівний зв’язок з визначеною спеціальністю, </a:t>
            </a:r>
            <a:endParaRPr lang="uk-UA" dirty="0"/>
          </a:p>
        </p:txBody>
      </p:sp>
      <p:sp>
        <p:nvSpPr>
          <p:cNvPr id="5" name="Номер слайда 4"/>
          <p:cNvSpPr>
            <a:spLocks noGrp="1"/>
          </p:cNvSpPr>
          <p:nvPr>
            <p:ph type="sldNum" sz="quarter" idx="12"/>
          </p:nvPr>
        </p:nvSpPr>
        <p:spPr/>
        <p:txBody>
          <a:bodyPr/>
          <a:lstStyle/>
          <a:p>
            <a:fld id="{B19B0651-EE4F-4900-A07F-96A6BFA9D0F0}" type="slidenum">
              <a:rPr lang="ru-RU" smtClean="0"/>
              <a:t>8</a:t>
            </a:fld>
            <a:endParaRPr lang="ru-RU" dirty="0"/>
          </a:p>
        </p:txBody>
      </p:sp>
    </p:spTree>
    <p:extLst>
      <p:ext uri="{BB962C8B-B14F-4D97-AF65-F5344CB8AC3E}">
        <p14:creationId xmlns:p14="http://schemas.microsoft.com/office/powerpoint/2010/main" val="1069097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620688"/>
            <a:ext cx="6965245" cy="667202"/>
          </a:xfrm>
        </p:spPr>
        <p:txBody>
          <a:bodyPr>
            <a:normAutofit/>
          </a:bodyPr>
          <a:lstStyle/>
          <a:p>
            <a:r>
              <a:rPr lang="ru-RU" sz="3200" b="1" dirty="0"/>
              <a:t>Критерій</a:t>
            </a:r>
            <a:r>
              <a:rPr lang="ru-RU" sz="3200" b="1" dirty="0"/>
              <a:t> 2. </a:t>
            </a:r>
            <a:r>
              <a:rPr lang="ru-RU" sz="3200" dirty="0"/>
              <a:t>Структура та </a:t>
            </a:r>
            <a:r>
              <a:rPr lang="ru-RU" sz="3200" dirty="0"/>
              <a:t>зміст</a:t>
            </a:r>
            <a:r>
              <a:rPr lang="ru-RU" sz="3200" dirty="0"/>
              <a:t> ОП</a:t>
            </a:r>
          </a:p>
        </p:txBody>
      </p:sp>
      <p:sp>
        <p:nvSpPr>
          <p:cNvPr id="3" name="Объект 2"/>
          <p:cNvSpPr>
            <a:spLocks noGrp="1"/>
          </p:cNvSpPr>
          <p:nvPr>
            <p:ph idx="1"/>
          </p:nvPr>
        </p:nvSpPr>
        <p:spPr>
          <a:xfrm>
            <a:off x="683568" y="1196752"/>
            <a:ext cx="7776864" cy="5112568"/>
          </a:xfrm>
        </p:spPr>
        <p:txBody>
          <a:bodyPr>
            <a:noAutofit/>
          </a:bodyPr>
          <a:lstStyle/>
          <a:p>
            <a:pPr marL="0" indent="0" algn="just">
              <a:buNone/>
            </a:pPr>
            <a:r>
              <a:rPr lang="uk-UA" sz="2300" b="1" dirty="0" smtClean="0"/>
              <a:t>Підкритерій</a:t>
            </a:r>
            <a:r>
              <a:rPr lang="uk-UA" sz="2300" b="1" dirty="0" smtClean="0"/>
              <a:t> 2.4. </a:t>
            </a:r>
            <a:r>
              <a:rPr lang="uk-UA" sz="2300" dirty="0" smtClean="0"/>
              <a:t>Структура ОП передбачає можливість для формування індивідуальної освітньої траєкторії, зокрема через індивідуальний вибір здобувачами вищої освіти навчальних дисциплін в обсязі, передбаченому законодавством.</a:t>
            </a:r>
          </a:p>
          <a:p>
            <a:pPr marL="0" indent="0" algn="just">
              <a:buNone/>
            </a:pPr>
            <a:r>
              <a:rPr lang="uk-UA" sz="2300" dirty="0" smtClean="0"/>
              <a:t>Дисципліни можуть вважатися вибірковими лише якщо вони є такими з точки зору здобувача вищої освіти. Дисципліни «за вибором закладу» не можуть вважатися вибірковими, оскільки з точки зору здобувача вищої освіти вони є обов’язковими. </a:t>
            </a:r>
          </a:p>
          <a:p>
            <a:pPr marL="0" indent="0" algn="just">
              <a:buNone/>
            </a:pPr>
            <a:r>
              <a:rPr lang="uk-UA" sz="2300" dirty="0" smtClean="0"/>
              <a:t>Аналізуючи систему вибіркових дисциплін, експертна група має оцінити (1) кількість та різноманітність дисциплін, запропонованих для вибору здобувачам вищої освіти, а також (2) визначені у ЗВО процедури для їх вибору. </a:t>
            </a:r>
            <a:endParaRPr lang="uk-UA" sz="2300" dirty="0"/>
          </a:p>
        </p:txBody>
      </p:sp>
      <p:sp>
        <p:nvSpPr>
          <p:cNvPr id="5" name="Номер слайда 4"/>
          <p:cNvSpPr>
            <a:spLocks noGrp="1"/>
          </p:cNvSpPr>
          <p:nvPr>
            <p:ph type="sldNum" sz="quarter" idx="12"/>
          </p:nvPr>
        </p:nvSpPr>
        <p:spPr/>
        <p:txBody>
          <a:bodyPr/>
          <a:lstStyle/>
          <a:p>
            <a:fld id="{B19B0651-EE4F-4900-A07F-96A6BFA9D0F0}" type="slidenum">
              <a:rPr lang="ru-RU" smtClean="0"/>
              <a:t>9</a:t>
            </a:fld>
            <a:endParaRPr lang="ru-RU" dirty="0"/>
          </a:p>
        </p:txBody>
      </p:sp>
    </p:spTree>
    <p:extLst>
      <p:ext uri="{BB962C8B-B14F-4D97-AF65-F5344CB8AC3E}">
        <p14:creationId xmlns:p14="http://schemas.microsoft.com/office/powerpoint/2010/main" val="33181854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Кнопка">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483</TotalTime>
  <Words>4596</Words>
  <Application>Microsoft Office PowerPoint</Application>
  <PresentationFormat>Экран (4:3)</PresentationFormat>
  <Paragraphs>313</Paragraphs>
  <Slides>65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65</vt:i4>
      </vt:variant>
    </vt:vector>
  </HeadingPairs>
  <TitlesOfParts>
    <vt:vector size="66" baseType="lpstr">
      <vt:lpstr>Кнопка</vt:lpstr>
      <vt:lpstr>   Критерії оцінювання якості освітньої програми </vt:lpstr>
      <vt:lpstr>Критерій 1. Проектування та цілі освітньої програми</vt:lpstr>
      <vt:lpstr>Критерій 1. Проектування та цілі освітньої програми</vt:lpstr>
      <vt:lpstr>Критерій 1. Проектування та цілі освітньої програми</vt:lpstr>
      <vt:lpstr>Критерій 1. Проектування та цілі освітньої програми</vt:lpstr>
      <vt:lpstr>Критерій 2. Структура та зміст ОП</vt:lpstr>
      <vt:lpstr>Критерій 2. Структура та зміст ОП</vt:lpstr>
      <vt:lpstr>Критерій 2. Структура та зміст ОП</vt:lpstr>
      <vt:lpstr>Критерій 2. Структура та зміст ОП</vt:lpstr>
      <vt:lpstr>Процедури мають включати: </vt:lpstr>
      <vt:lpstr>Недоліки:</vt:lpstr>
      <vt:lpstr>Презентация PowerPoint</vt:lpstr>
      <vt:lpstr>Презентация PowerPoint</vt:lpstr>
      <vt:lpstr>Критерій 2. Структура та зміст ОП</vt:lpstr>
      <vt:lpstr>Критерій 2. Структура та зміст ОП</vt:lpstr>
      <vt:lpstr>Критерій 2. Структура та зміст ОП</vt:lpstr>
      <vt:lpstr>Критерій 2. Структура та зміст ОП</vt:lpstr>
      <vt:lpstr>Критерій 2. Структура та зміст ОП</vt:lpstr>
      <vt:lpstr>Критерій 3. Доступ до освітньої програми та визнання результатів навчання</vt:lpstr>
      <vt:lpstr>Критерій 3. Доступ до освітньої програми та визнання результатів навчання</vt:lpstr>
      <vt:lpstr>Критерій 3. Доступ до освітньої програми та визнання результатів навчання</vt:lpstr>
      <vt:lpstr>Критерій 4. Навчання і викладання за ОП</vt:lpstr>
      <vt:lpstr>Матриця спів-відношення результатів навчання, освітніх компонентів, методів навчання, форм оцінювання  (Таблиця №3 у Відомостях про самооцінювання):</vt:lpstr>
      <vt:lpstr>Критерій 4. Навчання і викладання за ОП</vt:lpstr>
      <vt:lpstr>Критерій 4. Навчання і викладання за ОП</vt:lpstr>
      <vt:lpstr>Критерій 4. Навчання і викладання за ОП</vt:lpstr>
      <vt:lpstr>Критерій 4. Навчання і викладання за ОП</vt:lpstr>
      <vt:lpstr>Критерій 5. Контрольні заходи, оцінювання здобувачів вищої освіти та академічна доброчесність </vt:lpstr>
      <vt:lpstr>Презентация PowerPoint</vt:lpstr>
      <vt:lpstr>Критерій 5. Контрольні заходи, оцінювання здобувачів вищої освіти та академічна доброчесність </vt:lpstr>
      <vt:lpstr>Критерій 5. Контрольні заходи, оцінювання здобувачів вищої освіти та академічна доброчесність </vt:lpstr>
      <vt:lpstr>Критерій 5. Контрольні заходи, оцінювання здобувачів вищої освіти та академічна доброчесність </vt:lpstr>
      <vt:lpstr>Процедури мають передбачати наступні механізми моніторингу дотримання академічної доброчесності: </vt:lpstr>
      <vt:lpstr>Презентация PowerPoint</vt:lpstr>
      <vt:lpstr>Критерій 6. Людські ресурси</vt:lpstr>
      <vt:lpstr>Критерій 6. Людські ресурси</vt:lpstr>
      <vt:lpstr>Критерій 6. Людські ресурси</vt:lpstr>
      <vt:lpstr>Критерій 6. Людські ресурси</vt:lpstr>
      <vt:lpstr>Критерій 6. Людські ресурси</vt:lpstr>
      <vt:lpstr>Критерій 7. Освітнє середовище та матеріальні ресурси </vt:lpstr>
      <vt:lpstr>Критерій 7. Освітнє середовище та матеріальні ресурси </vt:lpstr>
      <vt:lpstr>Критерій 7. Освітнє середовище та матеріальні ресурси </vt:lpstr>
      <vt:lpstr>Критерій 7. Освітнє середовище та матеріальні ресурси </vt:lpstr>
      <vt:lpstr>Критерій 7. Освітнє середовище та матеріальні ресурси </vt:lpstr>
      <vt:lpstr>Критерій 7. Освітнє середовище та матеріальні ресурси </vt:lpstr>
      <vt:lpstr>Недоліки:</vt:lpstr>
      <vt:lpstr>Критерій 8. Внутрішнє забезпечення якості ОП</vt:lpstr>
      <vt:lpstr>Критерій 8. Внутрішнє забезпечення якості ОП</vt:lpstr>
      <vt:lpstr>Критерій 8. Внутрішнє забезпечення якості ОП</vt:lpstr>
      <vt:lpstr>Критерій 8. Внутрішнє забезпечення якості ОП</vt:lpstr>
      <vt:lpstr>Критерій 8. Внутрішнє забезпечення якості ОП</vt:lpstr>
      <vt:lpstr>Критерій 8. Внутрішнє забезпечення якості ОП</vt:lpstr>
      <vt:lpstr>Критерій 8. Внутрішнє забезпечення якості ОП</vt:lpstr>
      <vt:lpstr>Критерій 9. Прозорість та публічність</vt:lpstr>
      <vt:lpstr>Критерій 9. Прозорість та публічність</vt:lpstr>
      <vt:lpstr>Критерій 9. Прозорість та публічність</vt:lpstr>
      <vt:lpstr>Презентация PowerPoint</vt:lpstr>
      <vt:lpstr>Критерій 10. Навчання через дослідження</vt:lpstr>
      <vt:lpstr>Критерій 10. Навчання через дослідження</vt:lpstr>
      <vt:lpstr>Критерій 10. Навчання через дослідження</vt:lpstr>
      <vt:lpstr>Критерій 10. Навчання через дослідження</vt:lpstr>
      <vt:lpstr>Критерій 10. Навчання через дослідження</vt:lpstr>
      <vt:lpstr>Критерій 10. Навчання через дослідження</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Критерії оцінювання якості освітньої програми </dc:title>
  <dc:creator>Ирина</dc:creator>
  <cp:lastModifiedBy>Ирина</cp:lastModifiedBy>
  <cp:revision>42</cp:revision>
  <dcterms:created xsi:type="dcterms:W3CDTF">2019-09-28T14:27:49Z</dcterms:created>
  <dcterms:modified xsi:type="dcterms:W3CDTF">2019-09-29T10:00:21Z</dcterms:modified>
</cp:coreProperties>
</file>